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7" r:id="rId2"/>
  </p:sldMasterIdLst>
  <p:notesMasterIdLst>
    <p:notesMasterId r:id="rId18"/>
  </p:notesMasterIdLst>
  <p:handoutMasterIdLst>
    <p:handoutMasterId r:id="rId19"/>
  </p:handoutMasterIdLst>
  <p:sldIdLst>
    <p:sldId id="433" r:id="rId3"/>
    <p:sldId id="420" r:id="rId4"/>
    <p:sldId id="402" r:id="rId5"/>
    <p:sldId id="403" r:id="rId6"/>
    <p:sldId id="431" r:id="rId7"/>
    <p:sldId id="419" r:id="rId8"/>
    <p:sldId id="426" r:id="rId9"/>
    <p:sldId id="391" r:id="rId10"/>
    <p:sldId id="432" r:id="rId11"/>
    <p:sldId id="427" r:id="rId12"/>
    <p:sldId id="434" r:id="rId13"/>
    <p:sldId id="428" r:id="rId14"/>
    <p:sldId id="429" r:id="rId15"/>
    <p:sldId id="435" r:id="rId16"/>
    <p:sldId id="336" r:id="rId17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sson, Eva" initials="PE" lastIdx="2" clrIdx="0">
    <p:extLst>
      <p:ext uri="{19B8F6BF-5375-455C-9EA6-DF929625EA0E}">
        <p15:presenceInfo xmlns:p15="http://schemas.microsoft.com/office/powerpoint/2012/main" userId="Petersson, E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DFE"/>
    <a:srgbClr val="F8CBAD"/>
    <a:srgbClr val="53F357"/>
    <a:srgbClr val="EE8512"/>
    <a:srgbClr val="FAC426"/>
    <a:srgbClr val="A795B1"/>
    <a:srgbClr val="F6CD4F"/>
    <a:srgbClr val="FFE033"/>
    <a:srgbClr val="FFFF66"/>
    <a:srgbClr val="0B0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85068" autoAdjust="0"/>
  </p:normalViewPr>
  <p:slideViewPr>
    <p:cSldViewPr snapToGrid="0">
      <p:cViewPr varScale="1">
        <p:scale>
          <a:sx n="119" d="100"/>
          <a:sy n="119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558F6-0F0B-4097-856C-2A1BFFCDA533}" type="datetimeFigureOut">
              <a:rPr lang="de-DE" smtClean="0"/>
              <a:t>11.05.2023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9F076-D13F-41C6-8283-4A9E4A47F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153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E70B4-E6F0-4B2D-8668-6DDA58B05D9E}" type="datetimeFigureOut">
              <a:rPr lang="de-DE" smtClean="0"/>
              <a:t>11.05.2023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7D408-ECDC-460F-BD31-1A9A60597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015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478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207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189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284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530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612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476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782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>
                <a:solidFill>
                  <a:srgbClr val="FF0000"/>
                </a:solidFill>
              </a:rPr>
              <a:t>Achtung: die Gesamtzahl ist die Zahl der unterschiedlichen Gruppen, nicht Personen (</a:t>
            </a:r>
            <a:r>
              <a:rPr lang="de-DE" b="1" dirty="0" err="1" smtClean="0">
                <a:solidFill>
                  <a:srgbClr val="FF0000"/>
                </a:solidFill>
              </a:rPr>
              <a:t>z.B</a:t>
            </a:r>
            <a:r>
              <a:rPr lang="de-DE" b="1" dirty="0" smtClean="0">
                <a:solidFill>
                  <a:srgbClr val="FF0000"/>
                </a:solidFill>
              </a:rPr>
              <a:t> LKT war teilweise mit mehreren Personen vertreten)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002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7D408-ECDC-460F-BD31-1A9A6059746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321275" y="1186661"/>
            <a:ext cx="11434119" cy="5082334"/>
          </a:xfrm>
          <a:prstGeom prst="rect">
            <a:avLst/>
          </a:prstGeom>
          <a:solidFill>
            <a:srgbClr val="FFE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269" y="2379234"/>
            <a:ext cx="10521000" cy="2213404"/>
          </a:xfrm>
        </p:spPr>
        <p:txBody>
          <a:bodyPr anchor="b">
            <a:normAutofit/>
          </a:bodyPr>
          <a:lstStyle>
            <a:lvl1pPr algn="l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7269" y="4749160"/>
            <a:ext cx="9319282" cy="811384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Datum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21275" y="636956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  <a:endParaRPr lang="de-DE" dirty="0"/>
          </a:p>
        </p:txBody>
      </p:sp>
      <p:pic>
        <p:nvPicPr>
          <p:cNvPr id="7" name="Bild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552" y="49429"/>
            <a:ext cx="1049868" cy="1084370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321275" y="5946625"/>
            <a:ext cx="10302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©MLUK</a:t>
            </a:r>
            <a:endParaRPr lang="de-DE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62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sfolie einfa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871778" y="487470"/>
            <a:ext cx="6802386" cy="920681"/>
          </a:xfrm>
          <a:prstGeom prst="rect">
            <a:avLst/>
          </a:prstGeom>
        </p:spPr>
        <p:txBody>
          <a:bodyPr bIns="0" anchor="b" anchorCtr="0"/>
          <a:lstStyle>
            <a:lvl1pPr>
              <a:defRPr sz="2984" b="1" baseline="0">
                <a:latin typeface="Myriad Pro semibold"/>
              </a:defRPr>
            </a:lvl1pPr>
          </a:lstStyle>
          <a:p>
            <a:r>
              <a:rPr lang="de-DE" dirty="0" smtClean="0"/>
              <a:t>Hier steht eine Überschrift</a:t>
            </a:r>
            <a:br>
              <a:rPr lang="de-DE" dirty="0" smtClean="0"/>
            </a:br>
            <a:r>
              <a:rPr lang="de-DE" dirty="0" smtClean="0"/>
              <a:t>zu einem Thema der Präsentation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54178" y="1961918"/>
            <a:ext cx="11180252" cy="1086265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92"/>
            </a:lvl1pPr>
          </a:lstStyle>
          <a:p>
            <a:pPr lvl="0"/>
            <a:r>
              <a:rPr lang="de-DE" dirty="0" err="1" smtClean="0"/>
              <a:t>Porrovidi</a:t>
            </a:r>
            <a:r>
              <a:rPr lang="de-DE" dirty="0" smtClean="0"/>
              <a:t> non et </a:t>
            </a:r>
            <a:r>
              <a:rPr lang="de-DE" dirty="0" err="1" smtClean="0"/>
              <a:t>voluptium</a:t>
            </a:r>
            <a:r>
              <a:rPr lang="de-DE" dirty="0" smtClean="0"/>
              <a:t> </a:t>
            </a:r>
            <a:r>
              <a:rPr lang="de-DE" dirty="0" err="1" smtClean="0"/>
              <a:t>niet</a:t>
            </a:r>
            <a:r>
              <a:rPr lang="de-DE" dirty="0" smtClean="0"/>
              <a:t> ex </a:t>
            </a:r>
            <a:r>
              <a:rPr lang="de-DE" dirty="0" err="1" smtClean="0"/>
              <a:t>esequam</a:t>
            </a:r>
            <a:r>
              <a:rPr lang="de-DE" dirty="0" smtClean="0"/>
              <a:t> </a:t>
            </a:r>
            <a:r>
              <a:rPr lang="de-DE" dirty="0" err="1" smtClean="0"/>
              <a:t>repe</a:t>
            </a:r>
            <a:r>
              <a:rPr lang="de-DE" dirty="0" smtClean="0"/>
              <a:t>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spelluptas</a:t>
            </a:r>
            <a:r>
              <a:rPr lang="de-DE" dirty="0" smtClean="0"/>
              <a:t> </a:t>
            </a:r>
            <a:r>
              <a:rPr lang="de-DE" dirty="0" err="1" smtClean="0"/>
              <a:t>id</a:t>
            </a:r>
            <a:r>
              <a:rPr lang="de-DE" dirty="0" smtClean="0"/>
              <a:t> </a:t>
            </a:r>
            <a:r>
              <a:rPr lang="de-DE" dirty="0" err="1" smtClean="0"/>
              <a:t>ent</a:t>
            </a:r>
            <a:r>
              <a:rPr lang="de-DE" dirty="0" smtClean="0"/>
              <a:t>. </a:t>
            </a:r>
            <a:r>
              <a:rPr lang="de-DE" dirty="0" err="1" smtClean="0"/>
              <a:t>Liquunt</a:t>
            </a:r>
            <a:r>
              <a:rPr lang="de-DE" dirty="0" smtClean="0"/>
              <a:t> </a:t>
            </a:r>
            <a:r>
              <a:rPr lang="de-DE" dirty="0" err="1" smtClean="0"/>
              <a:t>everuntur</a:t>
            </a:r>
            <a:r>
              <a:rPr lang="de-DE" dirty="0" smtClean="0"/>
              <a:t>, </a:t>
            </a:r>
            <a:r>
              <a:rPr lang="de-DE" dirty="0" err="1" smtClean="0"/>
              <a:t>susdae</a:t>
            </a:r>
            <a:r>
              <a:rPr lang="de-DE" dirty="0" smtClean="0"/>
              <a:t>. </a:t>
            </a:r>
            <a:r>
              <a:rPr lang="de-DE" dirty="0" err="1" smtClean="0"/>
              <a:t>Nemporiatio</a:t>
            </a:r>
            <a:r>
              <a:rPr lang="de-DE" dirty="0" smtClean="0"/>
              <a:t> </a:t>
            </a:r>
            <a:r>
              <a:rPr lang="de-DE" dirty="0" err="1" smtClean="0"/>
              <a:t>berferferum</a:t>
            </a:r>
            <a:r>
              <a:rPr lang="de-DE" dirty="0" smtClean="0"/>
              <a:t> </a:t>
            </a:r>
            <a:r>
              <a:rPr lang="de-DE" dirty="0" err="1" smtClean="0"/>
              <a:t>excepra</a:t>
            </a:r>
            <a:r>
              <a:rPr lang="de-DE" dirty="0" smtClean="0"/>
              <a:t> </a:t>
            </a:r>
            <a:r>
              <a:rPr lang="de-DE" dirty="0" err="1" smtClean="0"/>
              <a:t>volor</a:t>
            </a:r>
            <a:r>
              <a:rPr lang="de-DE" dirty="0" smtClean="0"/>
              <a:t> </a:t>
            </a:r>
            <a:r>
              <a:rPr lang="de-DE" dirty="0" err="1" smtClean="0"/>
              <a:t>simporit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quibus</a:t>
            </a:r>
            <a:r>
              <a:rPr lang="de-DE" dirty="0" smtClean="0"/>
              <a:t> </a:t>
            </a:r>
            <a:r>
              <a:rPr lang="de-DE" dirty="0" err="1" smtClean="0"/>
              <a:t>nonsendiore</a:t>
            </a:r>
            <a:r>
              <a:rPr lang="de-DE" dirty="0" smtClean="0"/>
              <a:t> </a:t>
            </a:r>
            <a:r>
              <a:rPr lang="de-DE" dirty="0" err="1" smtClean="0"/>
              <a:t>venda</a:t>
            </a:r>
            <a:r>
              <a:rPr lang="de-DE" dirty="0" smtClean="0"/>
              <a:t> </a:t>
            </a:r>
            <a:r>
              <a:rPr lang="de-DE" dirty="0" err="1" smtClean="0"/>
              <a:t>cuptatios</a:t>
            </a:r>
            <a:r>
              <a:rPr lang="de-DE" dirty="0" smtClean="0"/>
              <a:t> </a:t>
            </a:r>
            <a:r>
              <a:rPr lang="de-DE" dirty="0" err="1" smtClean="0"/>
              <a:t>ium</a:t>
            </a:r>
            <a:r>
              <a:rPr lang="de-DE" dirty="0" smtClean="0"/>
              <a:t> nos </a:t>
            </a:r>
            <a:r>
              <a:rPr lang="de-DE" dirty="0" err="1" smtClean="0"/>
              <a:t>sum</a:t>
            </a:r>
            <a:r>
              <a:rPr lang="de-DE" dirty="0" smtClean="0"/>
              <a:t>, </a:t>
            </a:r>
            <a:r>
              <a:rPr lang="de-DE" dirty="0" err="1" smtClean="0"/>
              <a:t>officabo</a:t>
            </a:r>
            <a:r>
              <a:rPr lang="de-DE" dirty="0" smtClean="0"/>
              <a:t>. </a:t>
            </a:r>
            <a:r>
              <a:rPr lang="de-DE" dirty="0" err="1" smtClean="0"/>
              <a:t>Quidell</a:t>
            </a:r>
            <a:r>
              <a:rPr lang="de-DE" dirty="0" smtClean="0"/>
              <a:t> </a:t>
            </a:r>
            <a:r>
              <a:rPr lang="de-DE" dirty="0" err="1" smtClean="0"/>
              <a:t>uptae</a:t>
            </a:r>
            <a:r>
              <a:rPr lang="de-DE" dirty="0" smtClean="0"/>
              <a:t>.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vent</a:t>
            </a:r>
            <a:r>
              <a:rPr lang="de-DE" dirty="0" smtClean="0"/>
              <a:t>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volorpos</a:t>
            </a:r>
            <a:r>
              <a:rPr lang="de-DE" dirty="0" smtClean="0"/>
              <a:t> </a:t>
            </a:r>
            <a:r>
              <a:rPr lang="de-DE" dirty="0" err="1" smtClean="0"/>
              <a:t>estiasp</a:t>
            </a:r>
            <a:r>
              <a:rPr lang="de-DE" dirty="0" smtClean="0"/>
              <a:t> </a:t>
            </a:r>
            <a:r>
              <a:rPr lang="de-DE" dirty="0" err="1" smtClean="0"/>
              <a:t>ersperatem</a:t>
            </a:r>
            <a:r>
              <a:rPr lang="de-DE" dirty="0" smtClean="0"/>
              <a:t>. </a:t>
            </a:r>
            <a:r>
              <a:rPr lang="de-DE" dirty="0" err="1" smtClean="0"/>
              <a:t>Harchicit</a:t>
            </a:r>
            <a:r>
              <a:rPr lang="de-DE" dirty="0" smtClean="0"/>
              <a:t> </a:t>
            </a:r>
            <a:r>
              <a:rPr lang="de-DE" dirty="0" err="1" smtClean="0"/>
              <a:t>facculpa</a:t>
            </a:r>
            <a:r>
              <a:rPr lang="de-DE" dirty="0" smtClean="0"/>
              <a:t> </a:t>
            </a:r>
            <a:r>
              <a:rPr lang="de-DE" dirty="0" err="1" smtClean="0"/>
              <a:t>vidunti</a:t>
            </a:r>
            <a:r>
              <a:rPr lang="de-DE" dirty="0" smtClean="0"/>
              <a:t> </a:t>
            </a:r>
            <a:r>
              <a:rPr lang="de-DE" dirty="0" err="1" smtClean="0"/>
              <a:t>umquiatet</a:t>
            </a:r>
            <a:r>
              <a:rPr lang="de-DE" dirty="0" smtClean="0"/>
              <a:t>, </a:t>
            </a:r>
            <a:r>
              <a:rPr lang="de-DE" dirty="0" err="1" smtClean="0"/>
              <a:t>nobitibus</a:t>
            </a:r>
            <a:r>
              <a:rPr lang="de-DE" dirty="0" smtClean="0"/>
              <a:t> </a:t>
            </a:r>
            <a:r>
              <a:rPr lang="de-DE" dirty="0" err="1" smtClean="0"/>
              <a:t>doluptate</a:t>
            </a:r>
            <a:r>
              <a:rPr lang="de-DE" dirty="0" smtClean="0"/>
              <a:t> </a:t>
            </a:r>
            <a:r>
              <a:rPr lang="de-DE" dirty="0" err="1" smtClean="0"/>
              <a:t>quod</a:t>
            </a:r>
            <a:r>
              <a:rPr lang="de-DE" dirty="0" smtClean="0"/>
              <a:t> </a:t>
            </a:r>
            <a:r>
              <a:rPr lang="de-DE" dirty="0" err="1" smtClean="0"/>
              <a:t>molore</a:t>
            </a:r>
            <a:r>
              <a:rPr lang="de-DE" dirty="0" smtClean="0"/>
              <a:t> </a:t>
            </a:r>
            <a:r>
              <a:rPr lang="de-DE" dirty="0" err="1" smtClean="0"/>
              <a:t>dolorenis</a:t>
            </a:r>
            <a:r>
              <a:rPr lang="de-DE" dirty="0" smtClean="0"/>
              <a:t> </a:t>
            </a:r>
            <a:r>
              <a:rPr lang="de-DE" dirty="0" err="1" smtClean="0"/>
              <a:t>consed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cus</a:t>
            </a:r>
            <a:r>
              <a:rPr lang="de-DE" dirty="0" smtClean="0"/>
              <a:t>. </a:t>
            </a:r>
          </a:p>
          <a:p>
            <a:pPr lvl="0"/>
            <a:r>
              <a:rPr lang="de-DE" dirty="0" err="1" smtClean="0"/>
              <a:t>Evelic</a:t>
            </a:r>
            <a:r>
              <a:rPr lang="de-DE" dirty="0" smtClean="0"/>
              <a:t> </a:t>
            </a:r>
            <a:r>
              <a:rPr lang="de-DE" dirty="0" err="1" smtClean="0"/>
              <a:t>temporeperum</a:t>
            </a:r>
            <a:r>
              <a:rPr lang="de-DE" dirty="0" smtClean="0"/>
              <a:t> </a:t>
            </a:r>
            <a:r>
              <a:rPr lang="de-DE" dirty="0" err="1" smtClean="0"/>
              <a:t>sequam</a:t>
            </a:r>
            <a:r>
              <a:rPr lang="de-DE" dirty="0" smtClean="0"/>
              <a:t> </a:t>
            </a:r>
            <a:r>
              <a:rPr lang="de-DE" dirty="0" err="1" smtClean="0"/>
              <a:t>reprempor</a:t>
            </a:r>
            <a:r>
              <a:rPr lang="de-DE" dirty="0" smtClean="0"/>
              <a:t> </a:t>
            </a:r>
            <a:r>
              <a:rPr lang="de-DE" dirty="0" err="1" smtClean="0"/>
              <a:t>atio</a:t>
            </a:r>
            <a:r>
              <a:rPr lang="de-DE" dirty="0" smtClean="0"/>
              <a:t>. </a:t>
            </a:r>
            <a:r>
              <a:rPr lang="de-DE" dirty="0" err="1" smtClean="0"/>
              <a:t>Vit</a:t>
            </a:r>
            <a:r>
              <a:rPr lang="de-DE" dirty="0" smtClean="0"/>
              <a:t> </a:t>
            </a:r>
            <a:r>
              <a:rPr lang="de-DE" dirty="0" err="1" smtClean="0"/>
              <a:t>qui</a:t>
            </a:r>
            <a:r>
              <a:rPr lang="de-DE" dirty="0" smtClean="0"/>
              <a:t> </a:t>
            </a:r>
            <a:r>
              <a:rPr lang="de-DE" dirty="0" err="1" smtClean="0"/>
              <a:t>tectatiati</a:t>
            </a:r>
            <a:r>
              <a:rPr lang="de-DE" dirty="0" smtClean="0"/>
              <a:t> </a:t>
            </a:r>
            <a:r>
              <a:rPr lang="de-DE" dirty="0" err="1" smtClean="0"/>
              <a:t>re</a:t>
            </a:r>
            <a:r>
              <a:rPr lang="de-DE" dirty="0" smtClean="0"/>
              <a:t> et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corerum</a:t>
            </a:r>
            <a:r>
              <a:rPr lang="de-DE" dirty="0" smtClean="0"/>
              <a:t> </a:t>
            </a:r>
            <a:r>
              <a:rPr lang="de-DE" dirty="0" err="1" smtClean="0"/>
              <a:t>nistibe</a:t>
            </a:r>
            <a:r>
              <a:rPr lang="de-DE" dirty="0" smtClean="0"/>
              <a:t> </a:t>
            </a:r>
            <a:r>
              <a:rPr lang="de-DE" dirty="0" err="1" smtClean="0"/>
              <a:t>arcidi</a:t>
            </a:r>
            <a:r>
              <a:rPr lang="de-DE" dirty="0" smtClean="0"/>
              <a:t> </a:t>
            </a:r>
            <a:r>
              <a:rPr lang="de-DE" dirty="0" err="1" smtClean="0"/>
              <a:t>dictur</a:t>
            </a:r>
            <a:r>
              <a:rPr lang="de-DE" dirty="0" smtClean="0"/>
              <a:t>? 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554179" y="3212407"/>
            <a:ext cx="11180251" cy="2919333"/>
          </a:xfrm>
          <a:prstGeom prst="rect">
            <a:avLst/>
          </a:prstGeom>
        </p:spPr>
        <p:txBody>
          <a:bodyPr/>
          <a:lstStyle>
            <a:lvl1pPr marL="228578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 marL="1142890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3pPr>
            <a:lvl4pPr marL="1600046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4pPr>
            <a:lvl5pPr marL="2057203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4628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871778" y="487470"/>
            <a:ext cx="7851787" cy="920681"/>
          </a:xfrm>
          <a:prstGeom prst="rect">
            <a:avLst/>
          </a:prstGeom>
        </p:spPr>
        <p:txBody>
          <a:bodyPr bIns="0" anchor="b" anchorCtr="0"/>
          <a:lstStyle>
            <a:lvl1pPr>
              <a:defRPr sz="2984" b="1" baseline="0">
                <a:latin typeface="Myriad Pro semibold"/>
              </a:defRPr>
            </a:lvl1pPr>
          </a:lstStyle>
          <a:p>
            <a:r>
              <a:rPr lang="de-DE" dirty="0" smtClean="0"/>
              <a:t>Hier steht eine Überschrift</a:t>
            </a:r>
            <a:br>
              <a:rPr lang="de-DE" dirty="0" smtClean="0"/>
            </a:br>
            <a:r>
              <a:rPr lang="de-DE" dirty="0" smtClean="0"/>
              <a:t>zu einem Thema der Präsentation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1"/>
          </p:nvPr>
        </p:nvSpPr>
        <p:spPr>
          <a:xfrm>
            <a:off x="1" y="1961917"/>
            <a:ext cx="6090511" cy="4388045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396033" y="1961917"/>
            <a:ext cx="5432976" cy="1871567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492"/>
            </a:lvl1pPr>
          </a:lstStyle>
          <a:p>
            <a:pPr lvl="0"/>
            <a:r>
              <a:rPr lang="de-DE" dirty="0" err="1" smtClean="0"/>
              <a:t>Porrovidi</a:t>
            </a:r>
            <a:r>
              <a:rPr lang="de-DE" dirty="0" smtClean="0"/>
              <a:t> non et </a:t>
            </a:r>
            <a:r>
              <a:rPr lang="de-DE" dirty="0" err="1" smtClean="0"/>
              <a:t>voluptium</a:t>
            </a:r>
            <a:r>
              <a:rPr lang="de-DE" dirty="0" smtClean="0"/>
              <a:t> </a:t>
            </a:r>
            <a:r>
              <a:rPr lang="de-DE" dirty="0" err="1" smtClean="0"/>
              <a:t>niet</a:t>
            </a:r>
            <a:r>
              <a:rPr lang="de-DE" dirty="0" smtClean="0"/>
              <a:t> ex </a:t>
            </a:r>
            <a:r>
              <a:rPr lang="de-DE" dirty="0" err="1" smtClean="0"/>
              <a:t>esequam</a:t>
            </a:r>
            <a:r>
              <a:rPr lang="de-DE" dirty="0" smtClean="0"/>
              <a:t> </a:t>
            </a:r>
            <a:r>
              <a:rPr lang="de-DE" dirty="0" err="1" smtClean="0"/>
              <a:t>repe</a:t>
            </a:r>
            <a:r>
              <a:rPr lang="de-DE" dirty="0" smtClean="0"/>
              <a:t>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spelluptas</a:t>
            </a:r>
            <a:r>
              <a:rPr lang="de-DE" dirty="0" smtClean="0"/>
              <a:t> </a:t>
            </a:r>
            <a:r>
              <a:rPr lang="de-DE" dirty="0" err="1" smtClean="0"/>
              <a:t>id</a:t>
            </a:r>
            <a:r>
              <a:rPr lang="de-DE" dirty="0" smtClean="0"/>
              <a:t> </a:t>
            </a:r>
            <a:r>
              <a:rPr lang="de-DE" dirty="0" err="1" smtClean="0"/>
              <a:t>ent</a:t>
            </a:r>
            <a:r>
              <a:rPr lang="de-DE" dirty="0" smtClean="0"/>
              <a:t>. </a:t>
            </a:r>
            <a:r>
              <a:rPr lang="de-DE" dirty="0" err="1" smtClean="0"/>
              <a:t>Liquunt</a:t>
            </a:r>
            <a:r>
              <a:rPr lang="de-DE" dirty="0" smtClean="0"/>
              <a:t> </a:t>
            </a:r>
            <a:r>
              <a:rPr lang="de-DE" dirty="0" err="1" smtClean="0"/>
              <a:t>everuntur</a:t>
            </a:r>
            <a:r>
              <a:rPr lang="de-DE" dirty="0" smtClean="0"/>
              <a:t>, </a:t>
            </a:r>
            <a:r>
              <a:rPr lang="de-DE" dirty="0" err="1" smtClean="0"/>
              <a:t>susdae</a:t>
            </a:r>
            <a:r>
              <a:rPr lang="de-DE" dirty="0" smtClean="0"/>
              <a:t>. </a:t>
            </a:r>
            <a:r>
              <a:rPr lang="de-DE" dirty="0" err="1" smtClean="0"/>
              <a:t>Nemporiatio</a:t>
            </a:r>
            <a:r>
              <a:rPr lang="de-DE" dirty="0" smtClean="0"/>
              <a:t> </a:t>
            </a:r>
            <a:r>
              <a:rPr lang="de-DE" dirty="0" err="1" smtClean="0"/>
              <a:t>berferferum</a:t>
            </a:r>
            <a:r>
              <a:rPr lang="de-DE" dirty="0" smtClean="0"/>
              <a:t> </a:t>
            </a:r>
            <a:r>
              <a:rPr lang="de-DE" dirty="0" err="1" smtClean="0"/>
              <a:t>excepra</a:t>
            </a:r>
            <a:r>
              <a:rPr lang="de-DE" dirty="0" smtClean="0"/>
              <a:t> </a:t>
            </a:r>
            <a:r>
              <a:rPr lang="de-DE" dirty="0" err="1" smtClean="0"/>
              <a:t>volor</a:t>
            </a:r>
            <a:r>
              <a:rPr lang="de-DE" dirty="0" smtClean="0"/>
              <a:t> </a:t>
            </a:r>
            <a:r>
              <a:rPr lang="de-DE" dirty="0" err="1" smtClean="0"/>
              <a:t>simporit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quibus</a:t>
            </a:r>
            <a:r>
              <a:rPr lang="de-DE" dirty="0" smtClean="0"/>
              <a:t> </a:t>
            </a:r>
            <a:r>
              <a:rPr lang="de-DE" dirty="0" err="1" smtClean="0"/>
              <a:t>nonsendiore</a:t>
            </a:r>
            <a:r>
              <a:rPr lang="de-DE" dirty="0" smtClean="0"/>
              <a:t> </a:t>
            </a:r>
            <a:r>
              <a:rPr lang="de-DE" dirty="0" err="1" smtClean="0"/>
              <a:t>venda</a:t>
            </a:r>
            <a:r>
              <a:rPr lang="de-DE" dirty="0" smtClean="0"/>
              <a:t> </a:t>
            </a:r>
            <a:r>
              <a:rPr lang="de-DE" dirty="0" err="1" smtClean="0"/>
              <a:t>cuptatios</a:t>
            </a:r>
            <a:r>
              <a:rPr lang="de-DE" dirty="0" smtClean="0"/>
              <a:t> </a:t>
            </a:r>
            <a:r>
              <a:rPr lang="de-DE" dirty="0" err="1" smtClean="0"/>
              <a:t>ium</a:t>
            </a:r>
            <a:r>
              <a:rPr lang="de-DE" dirty="0" smtClean="0"/>
              <a:t> nos </a:t>
            </a:r>
            <a:r>
              <a:rPr lang="de-DE" dirty="0" err="1" smtClean="0"/>
              <a:t>sum</a:t>
            </a:r>
            <a:r>
              <a:rPr lang="de-DE" dirty="0" smtClean="0"/>
              <a:t>, </a:t>
            </a:r>
            <a:r>
              <a:rPr lang="de-DE" dirty="0" err="1" smtClean="0"/>
              <a:t>officabo</a:t>
            </a:r>
            <a:r>
              <a:rPr lang="de-DE" dirty="0" smtClean="0"/>
              <a:t>. </a:t>
            </a:r>
            <a:r>
              <a:rPr lang="de-DE" dirty="0" err="1" smtClean="0"/>
              <a:t>Quidell</a:t>
            </a:r>
            <a:r>
              <a:rPr lang="de-DE" dirty="0" smtClean="0"/>
              <a:t> </a:t>
            </a:r>
            <a:r>
              <a:rPr lang="de-DE" dirty="0" err="1" smtClean="0"/>
              <a:t>uptae</a:t>
            </a:r>
            <a:r>
              <a:rPr lang="de-DE" dirty="0" smtClean="0"/>
              <a:t>.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vent</a:t>
            </a:r>
            <a:r>
              <a:rPr lang="de-DE" dirty="0" smtClean="0"/>
              <a:t>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volorpos</a:t>
            </a:r>
            <a:r>
              <a:rPr lang="de-DE" dirty="0" smtClean="0"/>
              <a:t> </a:t>
            </a:r>
            <a:r>
              <a:rPr lang="de-DE" dirty="0" err="1" smtClean="0"/>
              <a:t>estiasp</a:t>
            </a:r>
            <a:r>
              <a:rPr lang="de-DE" dirty="0" smtClean="0"/>
              <a:t> </a:t>
            </a:r>
            <a:r>
              <a:rPr lang="de-DE" dirty="0" err="1" smtClean="0"/>
              <a:t>ersperatem</a:t>
            </a:r>
            <a:r>
              <a:rPr lang="de-DE" dirty="0" smtClean="0"/>
              <a:t>. </a:t>
            </a:r>
            <a:r>
              <a:rPr lang="de-DE" dirty="0" err="1" smtClean="0"/>
              <a:t>Harchicit</a:t>
            </a:r>
            <a:r>
              <a:rPr lang="de-DE" dirty="0" smtClean="0"/>
              <a:t> </a:t>
            </a:r>
            <a:r>
              <a:rPr lang="de-DE" dirty="0" err="1" smtClean="0"/>
              <a:t>facculpa</a:t>
            </a:r>
            <a:r>
              <a:rPr lang="de-DE" dirty="0" smtClean="0"/>
              <a:t> </a:t>
            </a:r>
            <a:r>
              <a:rPr lang="de-DE" dirty="0" err="1" smtClean="0"/>
              <a:t>vidunti</a:t>
            </a:r>
            <a:r>
              <a:rPr lang="de-DE" dirty="0" smtClean="0"/>
              <a:t> </a:t>
            </a:r>
            <a:r>
              <a:rPr lang="de-DE" dirty="0" err="1" smtClean="0"/>
              <a:t>umquiatet</a:t>
            </a:r>
            <a:r>
              <a:rPr lang="de-DE" dirty="0" smtClean="0"/>
              <a:t>, </a:t>
            </a:r>
            <a:r>
              <a:rPr lang="de-DE" dirty="0" err="1" smtClean="0"/>
              <a:t>nobitibus</a:t>
            </a:r>
            <a:r>
              <a:rPr lang="de-DE" dirty="0" smtClean="0"/>
              <a:t> </a:t>
            </a:r>
            <a:r>
              <a:rPr lang="de-DE" dirty="0" err="1" smtClean="0"/>
              <a:t>doluptate</a:t>
            </a:r>
            <a:r>
              <a:rPr lang="de-DE" dirty="0" smtClean="0"/>
              <a:t> </a:t>
            </a:r>
            <a:r>
              <a:rPr lang="de-DE" dirty="0" err="1" smtClean="0"/>
              <a:t>quod</a:t>
            </a:r>
            <a:r>
              <a:rPr lang="de-DE" dirty="0" smtClean="0"/>
              <a:t> </a:t>
            </a:r>
            <a:r>
              <a:rPr lang="de-DE" dirty="0" err="1" smtClean="0"/>
              <a:t>molore</a:t>
            </a:r>
            <a:r>
              <a:rPr lang="de-DE" dirty="0" smtClean="0"/>
              <a:t> </a:t>
            </a:r>
            <a:r>
              <a:rPr lang="de-DE" dirty="0" err="1" smtClean="0"/>
              <a:t>dolorenis</a:t>
            </a:r>
            <a:r>
              <a:rPr lang="de-DE" dirty="0" smtClean="0"/>
              <a:t> </a:t>
            </a:r>
            <a:r>
              <a:rPr lang="de-DE" dirty="0" err="1" smtClean="0"/>
              <a:t>consed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cus</a:t>
            </a:r>
            <a:r>
              <a:rPr lang="de-DE" dirty="0" smtClean="0"/>
              <a:t>. </a:t>
            </a:r>
          </a:p>
          <a:p>
            <a:pPr lvl="0"/>
            <a:r>
              <a:rPr lang="de-DE" dirty="0" err="1" smtClean="0"/>
              <a:t>Evelic</a:t>
            </a:r>
            <a:r>
              <a:rPr lang="de-DE" dirty="0" smtClean="0"/>
              <a:t> </a:t>
            </a:r>
            <a:r>
              <a:rPr lang="de-DE" dirty="0" err="1" smtClean="0"/>
              <a:t>temporeperum</a:t>
            </a:r>
            <a:r>
              <a:rPr lang="de-DE" dirty="0" smtClean="0"/>
              <a:t> </a:t>
            </a:r>
            <a:r>
              <a:rPr lang="de-DE" dirty="0" err="1" smtClean="0"/>
              <a:t>sequam</a:t>
            </a:r>
            <a:r>
              <a:rPr lang="de-DE" dirty="0" smtClean="0"/>
              <a:t> </a:t>
            </a:r>
            <a:r>
              <a:rPr lang="de-DE" dirty="0" err="1" smtClean="0"/>
              <a:t>reprempor</a:t>
            </a:r>
            <a:r>
              <a:rPr lang="de-DE" dirty="0" smtClean="0"/>
              <a:t> </a:t>
            </a:r>
            <a:r>
              <a:rPr lang="de-DE" dirty="0" err="1" smtClean="0"/>
              <a:t>atio</a:t>
            </a:r>
            <a:r>
              <a:rPr lang="de-DE" dirty="0" smtClean="0"/>
              <a:t>. </a:t>
            </a:r>
            <a:r>
              <a:rPr lang="de-DE" dirty="0" err="1" smtClean="0"/>
              <a:t>Vit</a:t>
            </a:r>
            <a:r>
              <a:rPr lang="de-DE" dirty="0" smtClean="0"/>
              <a:t> </a:t>
            </a:r>
            <a:r>
              <a:rPr lang="de-DE" dirty="0" err="1" smtClean="0"/>
              <a:t>qui</a:t>
            </a:r>
            <a:r>
              <a:rPr lang="de-DE" dirty="0" smtClean="0"/>
              <a:t> </a:t>
            </a:r>
            <a:r>
              <a:rPr lang="de-DE" dirty="0" err="1" smtClean="0"/>
              <a:t>tectatiati</a:t>
            </a:r>
            <a:r>
              <a:rPr lang="de-DE" dirty="0" smtClean="0"/>
              <a:t> </a:t>
            </a:r>
            <a:r>
              <a:rPr lang="de-DE" dirty="0" err="1" smtClean="0"/>
              <a:t>re</a:t>
            </a:r>
            <a:r>
              <a:rPr lang="de-DE" dirty="0" smtClean="0"/>
              <a:t> et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corerum</a:t>
            </a:r>
            <a:r>
              <a:rPr lang="de-DE" dirty="0" smtClean="0"/>
              <a:t> </a:t>
            </a:r>
            <a:r>
              <a:rPr lang="de-DE" dirty="0" err="1" smtClean="0"/>
              <a:t>nistibe</a:t>
            </a:r>
            <a:r>
              <a:rPr lang="de-DE" dirty="0" smtClean="0"/>
              <a:t> </a:t>
            </a:r>
            <a:r>
              <a:rPr lang="de-DE" dirty="0" err="1" smtClean="0"/>
              <a:t>arcidi</a:t>
            </a:r>
            <a:r>
              <a:rPr lang="de-DE" dirty="0" smtClean="0"/>
              <a:t> </a:t>
            </a:r>
            <a:r>
              <a:rPr lang="de-DE" dirty="0" err="1" smtClean="0"/>
              <a:t>dictur</a:t>
            </a:r>
            <a:r>
              <a:rPr lang="de-DE" dirty="0" smtClean="0"/>
              <a:t>? 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96033" y="3889928"/>
            <a:ext cx="5432976" cy="1959022"/>
          </a:xfrm>
          <a:prstGeom prst="rect">
            <a:avLst/>
          </a:prstGeom>
        </p:spPr>
        <p:txBody>
          <a:bodyPr/>
          <a:lstStyle>
            <a:lvl1pPr marL="327927" indent="-327927" algn="just">
              <a:buFont typeface="Arial" panose="020B0604020202020204" pitchFamily="34" charset="0"/>
              <a:buChar char="•"/>
              <a:defRPr sz="1492"/>
            </a:lvl1pPr>
          </a:lstStyle>
          <a:p>
            <a:pPr lvl="0"/>
            <a:r>
              <a:rPr lang="de-DE" dirty="0" err="1" smtClean="0"/>
              <a:t>Porrovidi</a:t>
            </a:r>
            <a:r>
              <a:rPr lang="de-DE" dirty="0" smtClean="0"/>
              <a:t> non et </a:t>
            </a:r>
            <a:r>
              <a:rPr lang="de-DE" dirty="0" err="1" smtClean="0"/>
              <a:t>voluptium</a:t>
            </a:r>
            <a:r>
              <a:rPr lang="de-DE" dirty="0" smtClean="0"/>
              <a:t> </a:t>
            </a:r>
            <a:r>
              <a:rPr lang="de-DE" dirty="0" err="1" smtClean="0"/>
              <a:t>niet</a:t>
            </a:r>
            <a:r>
              <a:rPr lang="de-DE" dirty="0" smtClean="0"/>
              <a:t> ex </a:t>
            </a:r>
            <a:r>
              <a:rPr lang="de-DE" dirty="0" err="1" smtClean="0"/>
              <a:t>esequam</a:t>
            </a:r>
            <a:r>
              <a:rPr lang="de-DE" dirty="0" smtClean="0"/>
              <a:t> </a:t>
            </a:r>
            <a:r>
              <a:rPr lang="de-DE" dirty="0" err="1" smtClean="0"/>
              <a:t>repe</a:t>
            </a:r>
            <a:r>
              <a:rPr lang="de-DE" dirty="0" smtClean="0"/>
              <a:t>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spelluptas</a:t>
            </a:r>
            <a:r>
              <a:rPr lang="de-DE" dirty="0" smtClean="0"/>
              <a:t> </a:t>
            </a:r>
            <a:r>
              <a:rPr lang="de-DE" dirty="0" err="1" smtClean="0"/>
              <a:t>id</a:t>
            </a:r>
            <a:r>
              <a:rPr lang="de-DE" dirty="0" smtClean="0"/>
              <a:t> </a:t>
            </a:r>
            <a:r>
              <a:rPr lang="de-DE" dirty="0" err="1" smtClean="0"/>
              <a:t>ent</a:t>
            </a:r>
            <a:r>
              <a:rPr lang="de-DE" dirty="0" smtClean="0"/>
              <a:t>. </a:t>
            </a:r>
            <a:r>
              <a:rPr lang="de-DE" dirty="0" err="1" smtClean="0"/>
              <a:t>Liquunt</a:t>
            </a:r>
            <a:r>
              <a:rPr lang="de-DE" dirty="0" smtClean="0"/>
              <a:t> </a:t>
            </a:r>
            <a:r>
              <a:rPr lang="de-DE" dirty="0" err="1" smtClean="0"/>
              <a:t>everuntur</a:t>
            </a:r>
            <a:r>
              <a:rPr lang="de-DE" dirty="0" smtClean="0"/>
              <a:t>, </a:t>
            </a:r>
            <a:r>
              <a:rPr lang="de-DE" dirty="0" err="1" smtClean="0"/>
              <a:t>susdae</a:t>
            </a:r>
            <a:r>
              <a:rPr lang="de-DE" dirty="0" smtClean="0"/>
              <a:t>. </a:t>
            </a:r>
          </a:p>
          <a:p>
            <a:pPr lvl="0"/>
            <a:r>
              <a:rPr lang="de-DE" dirty="0" err="1" smtClean="0"/>
              <a:t>Nemporiatio</a:t>
            </a:r>
            <a:r>
              <a:rPr lang="de-DE" dirty="0" smtClean="0"/>
              <a:t> </a:t>
            </a:r>
            <a:r>
              <a:rPr lang="de-DE" dirty="0" err="1" smtClean="0"/>
              <a:t>berferferum</a:t>
            </a:r>
            <a:r>
              <a:rPr lang="de-DE" dirty="0" smtClean="0"/>
              <a:t> </a:t>
            </a:r>
            <a:r>
              <a:rPr lang="de-DE" dirty="0" err="1" smtClean="0"/>
              <a:t>excepra</a:t>
            </a:r>
            <a:r>
              <a:rPr lang="de-DE" dirty="0" smtClean="0"/>
              <a:t> </a:t>
            </a:r>
            <a:r>
              <a:rPr lang="de-DE" dirty="0" err="1" smtClean="0"/>
              <a:t>volor</a:t>
            </a:r>
            <a:r>
              <a:rPr lang="de-DE" dirty="0" smtClean="0"/>
              <a:t> </a:t>
            </a:r>
            <a:r>
              <a:rPr lang="de-DE" dirty="0" err="1" smtClean="0"/>
              <a:t>simporit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quibus</a:t>
            </a:r>
            <a:r>
              <a:rPr lang="de-DE" dirty="0" smtClean="0"/>
              <a:t> </a:t>
            </a:r>
            <a:r>
              <a:rPr lang="de-DE" dirty="0" err="1" smtClean="0"/>
              <a:t>nonsendiore</a:t>
            </a:r>
            <a:r>
              <a:rPr lang="de-DE" dirty="0" smtClean="0"/>
              <a:t> </a:t>
            </a:r>
            <a:r>
              <a:rPr lang="de-DE" dirty="0" err="1" smtClean="0"/>
              <a:t>venda</a:t>
            </a:r>
            <a:r>
              <a:rPr lang="de-DE" dirty="0" smtClean="0"/>
              <a:t> </a:t>
            </a:r>
            <a:r>
              <a:rPr lang="de-DE" dirty="0" err="1" smtClean="0"/>
              <a:t>cuptatios</a:t>
            </a:r>
            <a:r>
              <a:rPr lang="de-DE" dirty="0" smtClean="0"/>
              <a:t> </a:t>
            </a:r>
            <a:r>
              <a:rPr lang="de-DE" dirty="0" err="1" smtClean="0"/>
              <a:t>ium</a:t>
            </a:r>
            <a:r>
              <a:rPr lang="de-DE" dirty="0" smtClean="0"/>
              <a:t> nos </a:t>
            </a:r>
            <a:r>
              <a:rPr lang="de-DE" dirty="0" err="1" smtClean="0"/>
              <a:t>sum</a:t>
            </a:r>
            <a:r>
              <a:rPr lang="de-DE" dirty="0" smtClean="0"/>
              <a:t>, </a:t>
            </a:r>
            <a:r>
              <a:rPr lang="de-DE" dirty="0" err="1" smtClean="0"/>
              <a:t>officabo</a:t>
            </a:r>
            <a:r>
              <a:rPr lang="de-DE" dirty="0" smtClean="0"/>
              <a:t>. </a:t>
            </a:r>
          </a:p>
          <a:p>
            <a:pPr lvl="0"/>
            <a:r>
              <a:rPr lang="de-DE" dirty="0" err="1" smtClean="0"/>
              <a:t>Quidell</a:t>
            </a:r>
            <a:r>
              <a:rPr lang="de-DE" dirty="0" smtClean="0"/>
              <a:t> </a:t>
            </a:r>
            <a:r>
              <a:rPr lang="de-DE" dirty="0" err="1" smtClean="0"/>
              <a:t>uptae</a:t>
            </a:r>
            <a:r>
              <a:rPr lang="de-DE" dirty="0" smtClean="0"/>
              <a:t>.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vent</a:t>
            </a:r>
            <a:r>
              <a:rPr lang="de-DE" dirty="0" smtClean="0"/>
              <a:t>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volorpos</a:t>
            </a:r>
            <a:r>
              <a:rPr lang="de-DE" dirty="0" smtClean="0"/>
              <a:t> </a:t>
            </a:r>
            <a:r>
              <a:rPr lang="de-DE" dirty="0" err="1" smtClean="0"/>
              <a:t>estiasp</a:t>
            </a:r>
            <a:r>
              <a:rPr lang="de-DE" dirty="0" smtClean="0"/>
              <a:t> </a:t>
            </a:r>
            <a:r>
              <a:rPr lang="de-DE" dirty="0" err="1" smtClean="0"/>
              <a:t>ersperatem</a:t>
            </a:r>
            <a:r>
              <a:rPr lang="de-DE" dirty="0" smtClean="0"/>
              <a:t>. </a:t>
            </a:r>
            <a:r>
              <a:rPr lang="de-DE" dirty="0" err="1" smtClean="0"/>
              <a:t>Harchicit</a:t>
            </a:r>
            <a:r>
              <a:rPr lang="de-DE" dirty="0" smtClean="0"/>
              <a:t> </a:t>
            </a:r>
            <a:r>
              <a:rPr lang="de-DE" dirty="0" err="1" smtClean="0"/>
              <a:t>facculpa</a:t>
            </a:r>
            <a:r>
              <a:rPr lang="de-DE" dirty="0" smtClean="0"/>
              <a:t> </a:t>
            </a:r>
            <a:r>
              <a:rPr lang="de-DE" dirty="0" err="1" smtClean="0"/>
              <a:t>vidunti</a:t>
            </a:r>
            <a:r>
              <a:rPr lang="de-DE" dirty="0" smtClean="0"/>
              <a:t> </a:t>
            </a:r>
            <a:r>
              <a:rPr lang="de-DE" dirty="0" err="1" smtClean="0"/>
              <a:t>umquiatet</a:t>
            </a:r>
            <a:r>
              <a:rPr lang="de-DE" dirty="0" smtClean="0"/>
              <a:t>, </a:t>
            </a:r>
            <a:r>
              <a:rPr lang="de-DE" dirty="0" err="1" smtClean="0"/>
              <a:t>nobitibus</a:t>
            </a:r>
            <a:r>
              <a:rPr lang="de-DE" dirty="0" smtClean="0"/>
              <a:t> </a:t>
            </a:r>
            <a:r>
              <a:rPr lang="de-DE" dirty="0" err="1" smtClean="0"/>
              <a:t>doluptate</a:t>
            </a:r>
            <a:r>
              <a:rPr lang="de-DE" dirty="0" smtClean="0"/>
              <a:t> </a:t>
            </a:r>
            <a:r>
              <a:rPr lang="de-DE" dirty="0" err="1" smtClean="0"/>
              <a:t>quod</a:t>
            </a:r>
            <a:r>
              <a:rPr lang="de-DE" dirty="0" smtClean="0"/>
              <a:t> </a:t>
            </a:r>
            <a:r>
              <a:rPr lang="de-DE" dirty="0" err="1" smtClean="0"/>
              <a:t>molore</a:t>
            </a:r>
            <a:r>
              <a:rPr lang="de-DE" dirty="0" smtClean="0"/>
              <a:t> </a:t>
            </a:r>
            <a:r>
              <a:rPr lang="de-DE" dirty="0" err="1" smtClean="0"/>
              <a:t>dolorenis</a:t>
            </a:r>
            <a:r>
              <a:rPr lang="de-DE" dirty="0" smtClean="0"/>
              <a:t> </a:t>
            </a:r>
            <a:r>
              <a:rPr lang="de-DE" dirty="0" err="1" smtClean="0"/>
              <a:t>consed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cus</a:t>
            </a:r>
            <a:r>
              <a:rPr lang="de-DE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399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s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871778" y="487470"/>
            <a:ext cx="7851787" cy="920681"/>
          </a:xfrm>
          <a:prstGeom prst="rect">
            <a:avLst/>
          </a:prstGeom>
        </p:spPr>
        <p:txBody>
          <a:bodyPr bIns="0" anchor="b" anchorCtr="0"/>
          <a:lstStyle>
            <a:lvl1pPr>
              <a:defRPr sz="2984" b="1" baseline="0">
                <a:latin typeface="Myriad Pro semibold"/>
              </a:defRPr>
            </a:lvl1pPr>
          </a:lstStyle>
          <a:p>
            <a:r>
              <a:rPr lang="de-DE" dirty="0" smtClean="0"/>
              <a:t>Hier steht eine Überschrift</a:t>
            </a:r>
            <a:br>
              <a:rPr lang="de-DE" dirty="0" smtClean="0"/>
            </a:br>
            <a:r>
              <a:rPr lang="de-DE" dirty="0" smtClean="0"/>
              <a:t>zu einem Thema der Präsentation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1"/>
          </p:nvPr>
        </p:nvSpPr>
        <p:spPr>
          <a:xfrm>
            <a:off x="510127" y="1961917"/>
            <a:ext cx="5580385" cy="4191269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318269" y="1961917"/>
            <a:ext cx="2499615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6318269" y="2340892"/>
            <a:ext cx="2499615" cy="3748149"/>
          </a:xfrm>
          <a:prstGeom prst="rect">
            <a:avLst/>
          </a:prstGeom>
        </p:spPr>
        <p:txBody>
          <a:bodyPr/>
          <a:lstStyle>
            <a:lvl1pPr marL="228578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9220541" y="1961917"/>
            <a:ext cx="2499615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0" name="Inhaltsplatzhalter 6"/>
          <p:cNvSpPr>
            <a:spLocks noGrp="1"/>
          </p:cNvSpPr>
          <p:nvPr>
            <p:ph sz="quarter" idx="15"/>
          </p:nvPr>
        </p:nvSpPr>
        <p:spPr>
          <a:xfrm>
            <a:off x="9220541" y="2340892"/>
            <a:ext cx="2499615" cy="3748149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rgbClr val="3B3B3B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rgbClr val="3B3B3B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3870314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sfolie dr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1871778" y="487470"/>
            <a:ext cx="7851787" cy="920681"/>
          </a:xfrm>
          <a:prstGeom prst="rect">
            <a:avLst/>
          </a:prstGeom>
        </p:spPr>
        <p:txBody>
          <a:bodyPr bIns="0" anchor="b" anchorCtr="0"/>
          <a:lstStyle>
            <a:lvl1pPr>
              <a:defRPr sz="2984" b="1" baseline="0">
                <a:latin typeface="Myriad Pro semibold"/>
              </a:defRPr>
            </a:lvl1pPr>
          </a:lstStyle>
          <a:p>
            <a:r>
              <a:rPr lang="de-DE" dirty="0" smtClean="0"/>
              <a:t>Hier steht eine Überschrift</a:t>
            </a:r>
            <a:br>
              <a:rPr lang="de-DE" dirty="0" smtClean="0"/>
            </a:br>
            <a:r>
              <a:rPr lang="de-DE" dirty="0" smtClean="0"/>
              <a:t>zu einem Thema der Präsentation</a:t>
            </a:r>
            <a:endParaRPr lang="de-DE" dirty="0"/>
          </a:p>
        </p:txBody>
      </p:sp>
      <p:sp>
        <p:nvSpPr>
          <p:cNvPr id="12" name="Bildplatzhalter 5"/>
          <p:cNvSpPr>
            <a:spLocks noGrp="1"/>
          </p:cNvSpPr>
          <p:nvPr>
            <p:ph type="pic" sz="quarter" idx="17"/>
          </p:nvPr>
        </p:nvSpPr>
        <p:spPr>
          <a:xfrm>
            <a:off x="546966" y="1961916"/>
            <a:ext cx="3302803" cy="154472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46966" y="3506644"/>
            <a:ext cx="3302803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0" name="Inhaltsplatzhalter 6"/>
          <p:cNvSpPr>
            <a:spLocks noGrp="1"/>
          </p:cNvSpPr>
          <p:nvPr>
            <p:ph sz="quarter" idx="15"/>
          </p:nvPr>
        </p:nvSpPr>
        <p:spPr>
          <a:xfrm>
            <a:off x="546966" y="3885620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5" name="Bildplatzhalter 5"/>
          <p:cNvSpPr>
            <a:spLocks noGrp="1"/>
          </p:cNvSpPr>
          <p:nvPr>
            <p:ph type="pic" sz="quarter" idx="20"/>
          </p:nvPr>
        </p:nvSpPr>
        <p:spPr>
          <a:xfrm>
            <a:off x="4469447" y="1961916"/>
            <a:ext cx="3302803" cy="154472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469447" y="3506644"/>
            <a:ext cx="3302803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3" name="Inhaltsplatzhalter 6"/>
          <p:cNvSpPr>
            <a:spLocks noGrp="1"/>
          </p:cNvSpPr>
          <p:nvPr>
            <p:ph sz="quarter" idx="18"/>
          </p:nvPr>
        </p:nvSpPr>
        <p:spPr>
          <a:xfrm>
            <a:off x="4469447" y="3885620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8" name="Bildplatzhalter 5"/>
          <p:cNvSpPr>
            <a:spLocks noGrp="1"/>
          </p:cNvSpPr>
          <p:nvPr>
            <p:ph type="pic" sz="quarter" idx="23"/>
          </p:nvPr>
        </p:nvSpPr>
        <p:spPr>
          <a:xfrm>
            <a:off x="8391928" y="1961916"/>
            <a:ext cx="3302803" cy="154472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22" hasCustomPrompt="1"/>
          </p:nvPr>
        </p:nvSpPr>
        <p:spPr>
          <a:xfrm>
            <a:off x="8391928" y="3506644"/>
            <a:ext cx="3302803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Inhaltsplatzhalter 6"/>
          <p:cNvSpPr>
            <a:spLocks noGrp="1"/>
          </p:cNvSpPr>
          <p:nvPr>
            <p:ph sz="quarter" idx="21"/>
          </p:nvPr>
        </p:nvSpPr>
        <p:spPr>
          <a:xfrm>
            <a:off x="8391928" y="3885620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78435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6245" y="365125"/>
            <a:ext cx="7357145" cy="1325563"/>
          </a:xfrm>
        </p:spPr>
        <p:txBody>
          <a:bodyPr/>
          <a:lstStyle>
            <a:lvl1pPr algn="ctr">
              <a:defRPr>
                <a:solidFill>
                  <a:srgbClr val="FFE0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29.03.2023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 smtClean="0"/>
          </a:p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419DD91-2B59-423C-B566-DDF394A9812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12257902" y="208543"/>
            <a:ext cx="493363" cy="1058195"/>
          </a:xfrm>
          <a:prstGeom prst="rect">
            <a:avLst/>
          </a:prstGeom>
          <a:solidFill>
            <a:srgbClr val="FFE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255/224/51</a:t>
            </a:r>
            <a:endParaRPr lang="de-DE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99" y="74592"/>
            <a:ext cx="1154179" cy="119214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7212" y="243279"/>
            <a:ext cx="2281657" cy="57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18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419DD91-2B59-423C-B566-DDF394A9812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1"/>
          <p:cNvSpPr txBox="1">
            <a:spLocks/>
          </p:cNvSpPr>
          <p:nvPr userDrawn="1"/>
        </p:nvSpPr>
        <p:spPr>
          <a:xfrm>
            <a:off x="1309478" y="74592"/>
            <a:ext cx="8361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E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 smtClean="0">
                <a:solidFill>
                  <a:srgbClr val="FFE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de-DE" dirty="0">
              <a:solidFill>
                <a:srgbClr val="FFE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99" y="74592"/>
            <a:ext cx="1154179" cy="119214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7212" y="243279"/>
            <a:ext cx="2281657" cy="578633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708454" y="2026507"/>
            <a:ext cx="10989834" cy="4167917"/>
          </a:xfrm>
        </p:spPr>
        <p:txBody>
          <a:bodyPr/>
          <a:lstStyle>
            <a:lvl1pPr marL="514350" marR="0" indent="-432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Font typeface="+mj-lt"/>
              <a:buAutoNum type="arabicPeriod"/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buFont typeface="+mj-lt"/>
              <a:buAutoNum type="arabicPeriod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+mj-lt"/>
              <a:buAutoNum type="arabicPeriod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buFont typeface="+mj-lt"/>
              <a:buAutoNum type="arabicPeriod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514350" lvl="0" indent="-4320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endParaRPr lang="de-DE" sz="2400" dirty="0" smtClean="0"/>
          </a:p>
          <a:p>
            <a:pPr marL="514350" marR="0" lvl="0" indent="-4320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2400" dirty="0" smtClean="0"/>
              <a:t>Begrüßung und Protokollkontrolle</a:t>
            </a:r>
          </a:p>
          <a:p>
            <a:pPr marL="514350" lvl="0" indent="-4320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de-DE" sz="2400" dirty="0" smtClean="0"/>
              <a:t>Kurzbericht über die bisherigen Beteiligungsformate und weitere Planung für den Beteiligungsprozess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792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321275" y="1186661"/>
            <a:ext cx="11434119" cy="4967004"/>
          </a:xfrm>
          <a:prstGeom prst="rect">
            <a:avLst/>
          </a:prstGeom>
          <a:solidFill>
            <a:srgbClr val="FFE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d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63" y="69689"/>
            <a:ext cx="1049868" cy="108437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  <a:endParaRPr lang="de-DE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323077" y="5920938"/>
            <a:ext cx="10302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©MLUK</a:t>
            </a:r>
            <a:endParaRPr lang="de-DE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5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419DD91-2B59-423C-B566-DDF394A9812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1"/>
          <p:cNvSpPr txBox="1">
            <a:spLocks/>
          </p:cNvSpPr>
          <p:nvPr userDrawn="1"/>
        </p:nvSpPr>
        <p:spPr>
          <a:xfrm>
            <a:off x="1946245" y="365125"/>
            <a:ext cx="73571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E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99" y="74592"/>
            <a:ext cx="1154179" cy="1192146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7212" y="243279"/>
            <a:ext cx="2281657" cy="57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01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23.04.2022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419DD91-2B59-423C-B566-DDF394A9812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1946245" y="365125"/>
            <a:ext cx="73571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E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299" y="74592"/>
            <a:ext cx="1154179" cy="119214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7212" y="243279"/>
            <a:ext cx="2281657" cy="57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2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haltsfolie dr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1871778" y="487470"/>
            <a:ext cx="7851787" cy="920681"/>
          </a:xfrm>
          <a:prstGeom prst="rect">
            <a:avLst/>
          </a:prstGeom>
        </p:spPr>
        <p:txBody>
          <a:bodyPr bIns="0" anchor="b" anchorCtr="0"/>
          <a:lstStyle>
            <a:lvl1pPr>
              <a:defRPr sz="2984" b="1" baseline="0">
                <a:latin typeface="Myriad Pro semibold"/>
              </a:defRPr>
            </a:lvl1pPr>
          </a:lstStyle>
          <a:p>
            <a:r>
              <a:rPr lang="de-DE" dirty="0" smtClean="0"/>
              <a:t>Hier steht eine Überschrift</a:t>
            </a:r>
            <a:br>
              <a:rPr lang="de-DE" dirty="0" smtClean="0"/>
            </a:br>
            <a:r>
              <a:rPr lang="de-DE" dirty="0" smtClean="0"/>
              <a:t>zu einem Thema der Präsentation</a:t>
            </a:r>
            <a:endParaRPr lang="de-DE" dirty="0"/>
          </a:p>
        </p:txBody>
      </p:sp>
      <p:sp>
        <p:nvSpPr>
          <p:cNvPr id="12" name="Bildplatzhalter 5"/>
          <p:cNvSpPr>
            <a:spLocks noGrp="1"/>
          </p:cNvSpPr>
          <p:nvPr>
            <p:ph type="pic" sz="quarter" idx="17"/>
          </p:nvPr>
        </p:nvSpPr>
        <p:spPr>
          <a:xfrm>
            <a:off x="546966" y="1961916"/>
            <a:ext cx="3302803" cy="154472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46966" y="3506644"/>
            <a:ext cx="3302803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0" name="Inhaltsplatzhalter 6"/>
          <p:cNvSpPr>
            <a:spLocks noGrp="1"/>
          </p:cNvSpPr>
          <p:nvPr>
            <p:ph sz="quarter" idx="15"/>
          </p:nvPr>
        </p:nvSpPr>
        <p:spPr>
          <a:xfrm>
            <a:off x="546966" y="3885620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5" name="Bildplatzhalter 5"/>
          <p:cNvSpPr>
            <a:spLocks noGrp="1"/>
          </p:cNvSpPr>
          <p:nvPr>
            <p:ph type="pic" sz="quarter" idx="20"/>
          </p:nvPr>
        </p:nvSpPr>
        <p:spPr>
          <a:xfrm>
            <a:off x="4469447" y="1961916"/>
            <a:ext cx="3302803" cy="154472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469447" y="3506644"/>
            <a:ext cx="3302803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3" name="Inhaltsplatzhalter 6"/>
          <p:cNvSpPr>
            <a:spLocks noGrp="1"/>
          </p:cNvSpPr>
          <p:nvPr>
            <p:ph sz="quarter" idx="18"/>
          </p:nvPr>
        </p:nvSpPr>
        <p:spPr>
          <a:xfrm>
            <a:off x="4469447" y="3885620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8" name="Bildplatzhalter 5"/>
          <p:cNvSpPr>
            <a:spLocks noGrp="1"/>
          </p:cNvSpPr>
          <p:nvPr>
            <p:ph type="pic" sz="quarter" idx="23"/>
          </p:nvPr>
        </p:nvSpPr>
        <p:spPr>
          <a:xfrm>
            <a:off x="8391928" y="1961916"/>
            <a:ext cx="3302803" cy="1544727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>
              <a:buNone/>
              <a:defRPr sz="1492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22" hasCustomPrompt="1"/>
          </p:nvPr>
        </p:nvSpPr>
        <p:spPr>
          <a:xfrm>
            <a:off x="8391928" y="3506644"/>
            <a:ext cx="3302803" cy="378976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0" indent="0">
              <a:buNone/>
              <a:defRPr sz="1492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Inhaltsplatzhalter 6"/>
          <p:cNvSpPr>
            <a:spLocks noGrp="1"/>
          </p:cNvSpPr>
          <p:nvPr>
            <p:ph sz="quarter" idx="21"/>
          </p:nvPr>
        </p:nvSpPr>
        <p:spPr>
          <a:xfrm>
            <a:off x="8391928" y="3885620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1pPr>
            <a:lvl2pPr marL="685735" indent="-228578">
              <a:buClr>
                <a:schemeClr val="tx1"/>
              </a:buClr>
              <a:buFont typeface="Wingdings" panose="05000000000000000000" pitchFamily="2" charset="2"/>
              <a:buChar char="§"/>
              <a:defRPr sz="1492"/>
            </a:lvl2pPr>
            <a:lvl3pPr>
              <a:defRPr sz="1492"/>
            </a:lvl3pPr>
            <a:lvl4pPr>
              <a:defRPr sz="1492"/>
            </a:lvl4pPr>
            <a:lvl5pPr>
              <a:defRPr sz="1492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3576218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940" tIns="52470" rIns="104940" bIns="524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66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1785439" y="586902"/>
            <a:ext cx="1982202" cy="798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48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Ministerium</a:t>
            </a:r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 für</a:t>
            </a:r>
          </a:p>
          <a:p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Landwirtschaft,</a:t>
            </a:r>
          </a:p>
          <a:p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Umwelt und</a:t>
            </a:r>
          </a:p>
          <a:p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Klimaschutz</a:t>
            </a:r>
            <a:endParaRPr lang="de-DE" sz="1148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495780" y="0"/>
            <a:ext cx="1186007" cy="1721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940" tIns="52470" rIns="104940" bIns="524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66"/>
          </a:p>
        </p:txBody>
      </p:sp>
      <p:sp>
        <p:nvSpPr>
          <p:cNvPr id="10" name="Rechteck 9"/>
          <p:cNvSpPr/>
          <p:nvPr userDrawn="1"/>
        </p:nvSpPr>
        <p:spPr>
          <a:xfrm>
            <a:off x="4875342" y="1721810"/>
            <a:ext cx="7316658" cy="3842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2066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166843" y="2037564"/>
            <a:ext cx="6662903" cy="19890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84" b="1">
                <a:latin typeface="Myriad Pro semibold"/>
              </a:defRPr>
            </a:lvl1pPr>
          </a:lstStyle>
          <a:p>
            <a:pPr lvl="0"/>
            <a:r>
              <a:rPr lang="de-DE" dirty="0" smtClean="0"/>
              <a:t>Hier steht die Headline </a:t>
            </a:r>
          </a:p>
          <a:p>
            <a:pPr lvl="0"/>
            <a:r>
              <a:rPr lang="de-DE" dirty="0" smtClean="0"/>
              <a:t>Zum Thema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59" y="471593"/>
            <a:ext cx="1079103" cy="854023"/>
          </a:xfrm>
          <a:prstGeom prst="rect">
            <a:avLst/>
          </a:prstGeom>
        </p:spPr>
      </p:pic>
      <p:sp>
        <p:nvSpPr>
          <p:cNvPr id="17" name="Textfeld 16"/>
          <p:cNvSpPr txBox="1"/>
          <p:nvPr userDrawn="1"/>
        </p:nvSpPr>
        <p:spPr>
          <a:xfrm>
            <a:off x="6791957" y="6485072"/>
            <a:ext cx="4977368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 © MLUK </a:t>
            </a:r>
            <a:r>
              <a:rPr lang="de-DE" sz="1148" baseline="0" dirty="0" err="1" smtClean="0">
                <a:solidFill>
                  <a:schemeClr val="bg1"/>
                </a:solidFill>
                <a:latin typeface="Myriad Pro" panose="020B0503030403020204" pitchFamily="34" charset="0"/>
              </a:rPr>
              <a:t>gbk</a:t>
            </a:r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 Kommunaltag 23.04.2023 </a:t>
            </a:r>
            <a:endParaRPr lang="de-DE" sz="1148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Bildplatzhalter 14"/>
          <p:cNvSpPr>
            <a:spLocks noGrp="1"/>
          </p:cNvSpPr>
          <p:nvPr>
            <p:ph type="pic" sz="quarter" idx="14" hasCustomPrompt="1"/>
          </p:nvPr>
        </p:nvSpPr>
        <p:spPr>
          <a:xfrm>
            <a:off x="5263611" y="4223855"/>
            <a:ext cx="1911240" cy="9391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492" baseline="0"/>
            </a:lvl1pPr>
          </a:lstStyle>
          <a:p>
            <a:r>
              <a:rPr lang="de-DE" dirty="0" smtClean="0"/>
              <a:t>Logo</a:t>
            </a:r>
          </a:p>
          <a:p>
            <a:r>
              <a:rPr lang="de-DE" dirty="0" smtClean="0"/>
              <a:t>untergeordnete Behörde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 hasCustomPrompt="1"/>
          </p:nvPr>
        </p:nvSpPr>
        <p:spPr>
          <a:xfrm>
            <a:off x="9918506" y="4223855"/>
            <a:ext cx="1911240" cy="9391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492" baseline="0"/>
            </a:lvl1pPr>
          </a:lstStyle>
          <a:p>
            <a:r>
              <a:rPr lang="de-DE" dirty="0" smtClean="0"/>
              <a:t>Partnerlogo</a:t>
            </a:r>
          </a:p>
          <a:p>
            <a:r>
              <a:rPr lang="de-DE" dirty="0" smtClean="0"/>
              <a:t>optional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88100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882">
          <p15:clr>
            <a:srgbClr val="FBAE40"/>
          </p15:clr>
        </p15:guide>
        <p15:guide id="2" pos="334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940" tIns="52470" rIns="104940" bIns="524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66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1785439" y="586902"/>
            <a:ext cx="1982202" cy="798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48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Ministerium</a:t>
            </a:r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 für</a:t>
            </a:r>
          </a:p>
          <a:p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Landwirtschaft,</a:t>
            </a:r>
          </a:p>
          <a:p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Umwelt und</a:t>
            </a:r>
          </a:p>
          <a:p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Klimaschutz</a:t>
            </a:r>
            <a:endParaRPr lang="de-DE" sz="1148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495780" y="0"/>
            <a:ext cx="1186007" cy="1721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940" tIns="52470" rIns="104940" bIns="524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66"/>
          </a:p>
        </p:txBody>
      </p:sp>
      <p:sp>
        <p:nvSpPr>
          <p:cNvPr id="10" name="Rechteck 9"/>
          <p:cNvSpPr/>
          <p:nvPr userDrawn="1"/>
        </p:nvSpPr>
        <p:spPr>
          <a:xfrm>
            <a:off x="4875342" y="1721810"/>
            <a:ext cx="7316658" cy="38425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2066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166843" y="2037564"/>
            <a:ext cx="6662903" cy="19890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84" b="1">
                <a:latin typeface="Myriad Pro semibold"/>
              </a:defRPr>
            </a:lvl1pPr>
          </a:lstStyle>
          <a:p>
            <a:pPr lvl="0"/>
            <a:r>
              <a:rPr lang="de-DE" dirty="0" smtClean="0"/>
              <a:t>Hier steht die Headline </a:t>
            </a:r>
          </a:p>
          <a:p>
            <a:pPr lvl="0"/>
            <a:r>
              <a:rPr lang="de-DE" dirty="0" smtClean="0"/>
              <a:t>Zum Thema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59" y="471593"/>
            <a:ext cx="1079103" cy="854023"/>
          </a:xfrm>
          <a:prstGeom prst="rect">
            <a:avLst/>
          </a:prstGeom>
        </p:spPr>
      </p:pic>
      <p:sp>
        <p:nvSpPr>
          <p:cNvPr id="17" name="Textfeld 16"/>
          <p:cNvSpPr txBox="1"/>
          <p:nvPr userDrawn="1"/>
        </p:nvSpPr>
        <p:spPr>
          <a:xfrm>
            <a:off x="5564494" y="6195128"/>
            <a:ext cx="6166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© MLUK         Ko</a:t>
            </a:r>
            <a:r>
              <a:rPr lang="de-DE" sz="1200" dirty="0" smtClean="0">
                <a:solidFill>
                  <a:srgbClr val="FCFDFE"/>
                </a:solidFill>
              </a:rPr>
              <a:t>mmunaltag 2023</a:t>
            </a:r>
            <a:r>
              <a:rPr lang="de-DE" sz="1200" baseline="0" dirty="0" smtClean="0">
                <a:solidFill>
                  <a:srgbClr val="FCFDFE"/>
                </a:solidFill>
              </a:rPr>
              <a:t>     </a:t>
            </a:r>
            <a:r>
              <a:rPr lang="de-DE" sz="1148" baseline="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23.04.2023 </a:t>
            </a:r>
            <a:endParaRPr lang="de-DE" sz="1148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Bildplatzhalter 14"/>
          <p:cNvSpPr>
            <a:spLocks noGrp="1"/>
          </p:cNvSpPr>
          <p:nvPr>
            <p:ph type="pic" sz="quarter" idx="14" hasCustomPrompt="1"/>
          </p:nvPr>
        </p:nvSpPr>
        <p:spPr>
          <a:xfrm>
            <a:off x="5263611" y="4223855"/>
            <a:ext cx="1911240" cy="9391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492" baseline="0"/>
            </a:lvl1pPr>
          </a:lstStyle>
          <a:p>
            <a:r>
              <a:rPr lang="de-DE" dirty="0" smtClean="0"/>
              <a:t>Logo</a:t>
            </a:r>
          </a:p>
          <a:p>
            <a:r>
              <a:rPr lang="de-DE" dirty="0" smtClean="0"/>
              <a:t>untergeordnete Behörde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 hasCustomPrompt="1"/>
          </p:nvPr>
        </p:nvSpPr>
        <p:spPr>
          <a:xfrm>
            <a:off x="9918506" y="4223855"/>
            <a:ext cx="1911240" cy="9391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492" baseline="0"/>
            </a:lvl1pPr>
          </a:lstStyle>
          <a:p>
            <a:r>
              <a:rPr lang="de-DE" dirty="0" smtClean="0"/>
              <a:t>Partnerlogo</a:t>
            </a:r>
          </a:p>
          <a:p>
            <a:r>
              <a:rPr lang="de-DE" dirty="0" smtClean="0"/>
              <a:t>optional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65758" y="4463120"/>
            <a:ext cx="2616734" cy="66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4407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882">
          <p15:clr>
            <a:srgbClr val="FBAE40"/>
          </p15:clr>
        </p15:guide>
        <p15:guide id="2" pos="334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z="1200" dirty="0" smtClean="0">
                <a:solidFill>
                  <a:srgbClr val="3B3B3B"/>
                </a:solidFill>
                <a:latin typeface="Myriad Pro" panose="020B0503030403020204" pitchFamily="34" charset="0"/>
              </a:rPr>
              <a:t>Folie </a:t>
            </a:r>
            <a:fld id="{93DF4C8A-D0B4-48A9-8BEF-48EBE33ED7C0}" type="slidenum">
              <a:rPr lang="de-DE" sz="1200" smtClean="0">
                <a:solidFill>
                  <a:srgbClr val="3B3B3B"/>
                </a:solidFill>
                <a:latin typeface="Myriad Pro" panose="020B0503030403020204" pitchFamily="34" charset="0"/>
              </a:rPr>
              <a:pPr/>
              <a:t>‹Nr.›</a:t>
            </a:fld>
            <a:r>
              <a:rPr lang="de-DE" sz="1200" baseline="0" dirty="0" smtClean="0">
                <a:solidFill>
                  <a:srgbClr val="3B3B3B"/>
                </a:solidFill>
                <a:latin typeface="Myriad Pro" panose="020B0503030403020204" pitchFamily="34" charset="0"/>
              </a:rPr>
              <a:t> </a:t>
            </a:r>
            <a:endParaRPr lang="de-DE" sz="1200" dirty="0">
              <a:solidFill>
                <a:srgbClr val="3B3B3B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3B3B3B"/>
                </a:solidFill>
                <a:latin typeface="Myriad Pro" panose="020B0503030403020204" pitchFamily="34" charset="0"/>
              </a:rPr>
              <a:t> © MLUK  23.04.2023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149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  <p:sldLayoutId id="2147483663" r:id="rId7"/>
    <p:sldLayoutId id="2147483665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59" y="471593"/>
            <a:ext cx="1079103" cy="854023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386238" y="6485073"/>
            <a:ext cx="3366828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48" dirty="0" smtClean="0">
                <a:solidFill>
                  <a:srgbClr val="3B3B3B"/>
                </a:solidFill>
                <a:latin typeface="Myriad Pro" panose="020B0503030403020204" pitchFamily="34" charset="0"/>
              </a:rPr>
              <a:t>Folie </a:t>
            </a:r>
            <a:fld id="{93DF4C8A-D0B4-48A9-8BEF-48EBE33ED7C0}" type="slidenum">
              <a:rPr lang="de-DE" sz="1148" smtClean="0">
                <a:solidFill>
                  <a:srgbClr val="3B3B3B"/>
                </a:solidFill>
                <a:latin typeface="Myriad Pro" panose="020B0503030403020204" pitchFamily="34" charset="0"/>
              </a:rPr>
              <a:t>‹Nr.›</a:t>
            </a:fld>
            <a:r>
              <a:rPr lang="de-DE" sz="1148" baseline="0" dirty="0" smtClean="0">
                <a:solidFill>
                  <a:srgbClr val="3B3B3B"/>
                </a:solidFill>
                <a:latin typeface="Myriad Pro" panose="020B0503030403020204" pitchFamily="34" charset="0"/>
              </a:rPr>
              <a:t> </a:t>
            </a:r>
            <a:endParaRPr lang="de-DE" sz="1148" dirty="0">
              <a:solidFill>
                <a:srgbClr val="3B3B3B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6858371" y="6485072"/>
            <a:ext cx="4977368" cy="268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48" baseline="0" dirty="0" smtClean="0">
                <a:solidFill>
                  <a:srgbClr val="3B3B3B"/>
                </a:solidFill>
                <a:latin typeface="Myriad Pro" panose="020B0503030403020204" pitchFamily="34" charset="0"/>
              </a:rPr>
              <a:t> © MLUK  29.03.2023</a:t>
            </a:r>
            <a:endParaRPr lang="de-DE" sz="1148" dirty="0">
              <a:solidFill>
                <a:srgbClr val="3B3B3B"/>
              </a:solidFill>
              <a:latin typeface="Myriad Pro" panose="020B0503030403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219004" y="660894"/>
            <a:ext cx="2616734" cy="66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5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1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>
              <a:lumMod val="10000"/>
            </a:schemeClr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1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685735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1142890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1600046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203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358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4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1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6" indent="-228578" algn="l" defTabSz="91431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56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12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8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4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0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6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3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9" algn="l" defTabSz="914312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weltbundesamt.de/publikationen/klimaschutzpotenziale-in-kommunen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l.brandenburg.de/mil/de/service/foerderprogramme/planen-bauen/foerderung-von-kommunalen-planungen/" TargetMode="External"/><Relationship Id="rId2" Type="http://schemas.openxmlformats.org/officeDocument/2006/relationships/hyperlink" Target="https://www.foerderdatenbank.de/FDB/DE/Home/hom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muv.de/themen/nachhaltigkeit-digitalisierung/nachhaltigkeit/kommunale-modellvorhaben-zur-umsetzung-der-oekologischen-nachhaltigkeitsziele-in-strukturwandelregionen-komona" TargetMode="External"/><Relationship Id="rId4" Type="http://schemas.openxmlformats.org/officeDocument/2006/relationships/hyperlink" Target="https://energieagentur.wfbb.de/unsere-services/fuer-kommunen-und-landkreise/energieberatung-fuer-kommunen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5247005" y="2037656"/>
            <a:ext cx="6582740" cy="2583619"/>
          </a:xfrm>
        </p:spPr>
        <p:txBody>
          <a:bodyPr>
            <a:normAutofit fontScale="55000" lnSpcReduction="20000"/>
          </a:bodyPr>
          <a:lstStyle/>
          <a:p>
            <a:r>
              <a:rPr lang="de-DE" sz="5800" dirty="0" smtClean="0"/>
              <a:t>Der Klimaplan für Brandenburg</a:t>
            </a:r>
            <a:endParaRPr lang="de-DE" sz="5800" dirty="0"/>
          </a:p>
          <a:p>
            <a:endParaRPr lang="de-DE" dirty="0" smtClean="0"/>
          </a:p>
          <a:p>
            <a:r>
              <a:rPr lang="de-DE" dirty="0" smtClean="0"/>
              <a:t>„Kommunen im Wandel“</a:t>
            </a:r>
          </a:p>
          <a:p>
            <a:r>
              <a:rPr lang="de-DE" dirty="0" err="1" smtClean="0"/>
              <a:t>gbk</a:t>
            </a:r>
            <a:r>
              <a:rPr lang="de-DE" dirty="0" smtClean="0"/>
              <a:t> Kommunaltag 2023</a:t>
            </a:r>
          </a:p>
          <a:p>
            <a:r>
              <a:rPr lang="de-DE" dirty="0"/>
              <a:t>a</a:t>
            </a:r>
            <a:r>
              <a:rPr lang="de-DE" dirty="0" smtClean="0"/>
              <a:t>m 23.04.2023</a:t>
            </a:r>
          </a:p>
          <a:p>
            <a:endParaRPr lang="de-DE" dirty="0" smtClean="0"/>
          </a:p>
          <a:p>
            <a:r>
              <a:rPr lang="de-DE" dirty="0" smtClean="0"/>
              <a:t>Axel Vogel, Minister für Landwirtschaft, Umwelt und Klimaschutz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69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67345" y="231494"/>
            <a:ext cx="7357145" cy="1325563"/>
          </a:xfrm>
        </p:spPr>
        <p:txBody>
          <a:bodyPr/>
          <a:lstStyle/>
          <a:p>
            <a:r>
              <a:rPr lang="de-DE" dirty="0" smtClean="0"/>
              <a:t>Kommunale Forderungen in Umsetzung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1800" b="1" dirty="0" smtClean="0"/>
              <a:t>Forderungen aus Kommunen-Workshops, die bereits durch Regierungs- und Parlaments-Handeln umgesetzt werden:</a:t>
            </a:r>
          </a:p>
          <a:p>
            <a:pPr lvl="1">
              <a:lnSpc>
                <a:spcPct val="150000"/>
              </a:lnSpc>
            </a:pPr>
            <a:r>
              <a:rPr lang="de-DE" sz="1800" dirty="0" smtClean="0"/>
              <a:t>Einführung einer </a:t>
            </a:r>
            <a:r>
              <a:rPr lang="de-DE" sz="1800" b="1" u="sng" dirty="0" smtClean="0"/>
              <a:t>Solarpflicht</a:t>
            </a:r>
            <a:r>
              <a:rPr lang="de-DE" sz="1800" dirty="0" smtClean="0"/>
              <a:t> (Änd. </a:t>
            </a:r>
            <a:r>
              <a:rPr lang="de-DE" sz="1800" dirty="0" err="1" smtClean="0"/>
              <a:t>Brb</a:t>
            </a:r>
            <a:r>
              <a:rPr lang="de-DE" sz="1800" dirty="0" smtClean="0"/>
              <a:t>. Bauordnung) </a:t>
            </a:r>
            <a:r>
              <a:rPr lang="de-DE" sz="1800" i="1" dirty="0" smtClean="0"/>
              <a:t>(derzeit im parl. Verfahren)</a:t>
            </a:r>
          </a:p>
          <a:p>
            <a:pPr lvl="2">
              <a:lnSpc>
                <a:spcPct val="150000"/>
              </a:lnSpc>
            </a:pPr>
            <a:r>
              <a:rPr lang="de-DE" sz="1400" dirty="0" smtClean="0"/>
              <a:t>bei Neuerrichtung von </a:t>
            </a:r>
            <a:r>
              <a:rPr lang="de-DE" sz="1400" dirty="0" err="1" smtClean="0"/>
              <a:t>gewerbl</a:t>
            </a:r>
            <a:r>
              <a:rPr lang="de-DE" sz="1400" dirty="0" smtClean="0"/>
              <a:t>. und </a:t>
            </a:r>
            <a:r>
              <a:rPr lang="de-DE" sz="1400" dirty="0" err="1" smtClean="0"/>
              <a:t>öffentl</a:t>
            </a:r>
            <a:r>
              <a:rPr lang="de-DE" sz="1400" dirty="0" smtClean="0"/>
              <a:t>. Gebäuden (Dachfläche mind. 50 qm) </a:t>
            </a:r>
          </a:p>
          <a:p>
            <a:pPr lvl="2">
              <a:lnSpc>
                <a:spcPct val="150000"/>
              </a:lnSpc>
            </a:pPr>
            <a:r>
              <a:rPr lang="de-DE" sz="1400" dirty="0" smtClean="0"/>
              <a:t>sowie Parkplätze, soweit für Solarnutzung geeigneter offener PP, der einem Nicht-Wohngebäude dient mit mehr als 35 Stellplätzen für PKW</a:t>
            </a:r>
          </a:p>
          <a:p>
            <a:pPr lvl="1">
              <a:lnSpc>
                <a:spcPct val="150000"/>
              </a:lnSpc>
            </a:pPr>
            <a:r>
              <a:rPr lang="de-DE" sz="1800" dirty="0" smtClean="0"/>
              <a:t>Lösungen für das Thema </a:t>
            </a:r>
            <a:r>
              <a:rPr lang="de-DE" sz="1800" b="1" u="sng" dirty="0" smtClean="0"/>
              <a:t>Denkmalschutz und PV-Ausbau</a:t>
            </a:r>
            <a:r>
              <a:rPr lang="de-DE" sz="1800" dirty="0" smtClean="0"/>
              <a:t> an Gebäuden (</a:t>
            </a:r>
            <a:r>
              <a:rPr lang="de-DE" sz="1800" dirty="0" err="1" smtClean="0"/>
              <a:t>Brb</a:t>
            </a:r>
            <a:r>
              <a:rPr lang="de-DE" sz="1800" dirty="0" smtClean="0"/>
              <a:t> Denkmalschutzgesetznovelle) </a:t>
            </a:r>
            <a:r>
              <a:rPr lang="de-DE" sz="1800" i="1" dirty="0" smtClean="0"/>
              <a:t>(derzeit in parl. Verfahren)</a:t>
            </a:r>
            <a:endParaRPr lang="de-DE" sz="1800" i="1" dirty="0"/>
          </a:p>
          <a:p>
            <a:pPr lvl="2">
              <a:lnSpc>
                <a:spcPct val="150000"/>
              </a:lnSpc>
            </a:pPr>
            <a:r>
              <a:rPr lang="de-DE" sz="1400" dirty="0"/>
              <a:t>Anlagen zur Erzeugung und Nutzung </a:t>
            </a:r>
            <a:r>
              <a:rPr lang="de-DE" sz="1400" dirty="0" smtClean="0"/>
              <a:t>EE an </a:t>
            </a:r>
            <a:r>
              <a:rPr lang="de-DE" sz="1400" dirty="0"/>
              <a:t>bzw. auf </a:t>
            </a:r>
            <a:r>
              <a:rPr lang="de-DE" sz="1400" dirty="0" smtClean="0"/>
              <a:t>Denkmälern </a:t>
            </a:r>
            <a:r>
              <a:rPr lang="de-DE" sz="1400" dirty="0"/>
              <a:t>und in deren Umgebung sollen künftig in der Regel ermöglicht werden. </a:t>
            </a:r>
            <a:endParaRPr lang="de-DE" sz="1400" dirty="0" smtClean="0"/>
          </a:p>
          <a:p>
            <a:pPr lvl="2">
              <a:lnSpc>
                <a:spcPct val="150000"/>
              </a:lnSpc>
            </a:pPr>
            <a:r>
              <a:rPr lang="de-DE" sz="1400" dirty="0" smtClean="0"/>
              <a:t>insbesondere, </a:t>
            </a:r>
            <a:r>
              <a:rPr lang="de-DE" sz="1400" dirty="0"/>
              <a:t>wenn die Beeinträchtigung des äußeren </a:t>
            </a:r>
            <a:r>
              <a:rPr lang="de-DE" sz="1400" dirty="0" smtClean="0"/>
              <a:t>Erscheinungsbildes </a:t>
            </a:r>
            <a:r>
              <a:rPr lang="de-DE" sz="1400" dirty="0"/>
              <a:t>des Denkmals durch die Anlagen reversibel und nicht erheblich ist und </a:t>
            </a:r>
            <a:r>
              <a:rPr lang="de-DE" sz="1400" dirty="0" smtClean="0"/>
              <a:t>der </a:t>
            </a:r>
            <a:r>
              <a:rPr lang="de-DE" sz="1400" dirty="0"/>
              <a:t>Eingriff in die denkmalwerte Substanz nur </a:t>
            </a:r>
            <a:r>
              <a:rPr lang="de-DE" sz="1400" dirty="0" smtClean="0"/>
              <a:t>geringfügig</a:t>
            </a:r>
          </a:p>
          <a:p>
            <a:pPr lvl="2">
              <a:lnSpc>
                <a:spcPct val="150000"/>
              </a:lnSpc>
            </a:pPr>
            <a:r>
              <a:rPr lang="de-DE" sz="1400" dirty="0" smtClean="0"/>
              <a:t>Errichtung </a:t>
            </a:r>
            <a:r>
              <a:rPr lang="de-DE" sz="1400" dirty="0"/>
              <a:t>von </a:t>
            </a:r>
            <a:r>
              <a:rPr lang="de-DE" sz="1400" dirty="0" smtClean="0"/>
              <a:t>WKA </a:t>
            </a:r>
            <a:r>
              <a:rPr lang="de-DE" sz="1400" dirty="0"/>
              <a:t>können </a:t>
            </a:r>
            <a:r>
              <a:rPr lang="de-DE" sz="1400" dirty="0" smtClean="0"/>
              <a:t>Denkmalschutzbelange </a:t>
            </a:r>
            <a:r>
              <a:rPr lang="de-DE" sz="1400" dirty="0"/>
              <a:t>nur noch bei besonders landschaftsprägenden Denkmälern </a:t>
            </a:r>
            <a:r>
              <a:rPr lang="de-DE" sz="1400" dirty="0" smtClean="0"/>
              <a:t>entgegengehalten werden</a:t>
            </a:r>
            <a:r>
              <a:rPr lang="de-DE" sz="1400" dirty="0"/>
              <a:t/>
            </a:r>
            <a:br>
              <a:rPr lang="de-DE" sz="1400" dirty="0"/>
            </a:br>
            <a:endParaRPr lang="de-DE" sz="1400" dirty="0" smtClean="0"/>
          </a:p>
          <a:p>
            <a:pPr lvl="1">
              <a:lnSpc>
                <a:spcPct val="150000"/>
              </a:lnSpc>
            </a:pPr>
            <a:r>
              <a:rPr lang="de-DE" sz="1800" dirty="0" smtClean="0"/>
              <a:t>zu </a:t>
            </a:r>
            <a:r>
              <a:rPr lang="de-DE" sz="1800" b="1" u="sng" dirty="0" smtClean="0"/>
              <a:t>Flächen-PV-Anlagen</a:t>
            </a:r>
            <a:r>
              <a:rPr lang="de-DE" sz="1800" dirty="0" smtClean="0"/>
              <a:t> stehen die Landtagsfraktionen in der </a:t>
            </a:r>
            <a:r>
              <a:rPr lang="de-DE" sz="1800" dirty="0" err="1" smtClean="0"/>
              <a:t>Koa</a:t>
            </a:r>
            <a:r>
              <a:rPr lang="de-DE" sz="1800" dirty="0" smtClean="0"/>
              <a:t> in finalen Verhandlungen, denen eine erweiterte Version des Leitfadens für </a:t>
            </a:r>
            <a:r>
              <a:rPr lang="de-DE" sz="1800" dirty="0"/>
              <a:t>Flächen-PV-Anlagen </a:t>
            </a:r>
            <a:r>
              <a:rPr lang="de-DE" sz="1800" dirty="0" smtClean="0"/>
              <a:t>aus der Landesregierung unmittelbar folgen wird</a:t>
            </a:r>
            <a:endParaRPr lang="de-DE" sz="1800" dirty="0"/>
          </a:p>
          <a:p>
            <a:pPr lvl="1">
              <a:lnSpc>
                <a:spcPct val="150000"/>
              </a:lnSpc>
            </a:pPr>
            <a:endParaRPr lang="de-DE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DD91-2B59-423C-B566-DDF394A9812C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 err="1"/>
              <a:t>g</a:t>
            </a:r>
            <a:r>
              <a:rPr lang="de-DE" dirty="0" err="1" smtClean="0"/>
              <a:t>bk</a:t>
            </a:r>
            <a:r>
              <a:rPr lang="de-DE" dirty="0" smtClean="0"/>
              <a:t> Kommunaltag 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76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Wo haben Kommunen die größten Klimaschutz-Potentiale?</a:t>
            </a:r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019" y="1690688"/>
            <a:ext cx="3071532" cy="435133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29.03.2023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smtClean="0"/>
          </a:p>
          <a:p>
            <a:r>
              <a:rPr lang="de-DE" smtClean="0"/>
              <a:t>gbk Kommunaltag 2023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DD91-2B59-423C-B566-DDF394A9812C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838200" y="196554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/>
              <a:t>UBA-Studie Klimaschutzpotentiale in Kommunen 2022</a:t>
            </a:r>
          </a:p>
          <a:p>
            <a:endParaRPr lang="de-DE" dirty="0"/>
          </a:p>
          <a:p>
            <a:r>
              <a:rPr lang="de-DE" dirty="0" smtClean="0">
                <a:hlinkClick r:id="rId3"/>
              </a:rPr>
              <a:t>https</a:t>
            </a:r>
            <a:r>
              <a:rPr lang="de-DE" dirty="0">
                <a:hlinkClick r:id="rId3"/>
              </a:rPr>
              <a:t>://</a:t>
            </a:r>
            <a:r>
              <a:rPr lang="de-DE" dirty="0" smtClean="0">
                <a:hlinkClick r:id="rId3"/>
              </a:rPr>
              <a:t>www.umweltbundesamt.de/publikationen/klimaschutzpotenziale-in-kommunen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606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de-DE" dirty="0" smtClean="0"/>
              <a:t>Brandenburg-Paket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469470" y="1408286"/>
            <a:ext cx="11225260" cy="553728"/>
          </a:xfrm>
        </p:spPr>
        <p:txBody>
          <a:bodyPr anchor="t"/>
          <a:lstStyle/>
          <a:p>
            <a:pPr algn="ctr"/>
            <a:r>
              <a:rPr lang="de-DE" b="1" dirty="0" smtClean="0"/>
              <a:t>1. Sofort Maßnahmen zur Energieeinsparung</a:t>
            </a:r>
          </a:p>
          <a:p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5"/>
          </p:nvPr>
        </p:nvSpPr>
        <p:spPr>
          <a:xfrm>
            <a:off x="546966" y="1962013"/>
            <a:ext cx="11147763" cy="4222607"/>
          </a:xfrm>
        </p:spPr>
        <p:txBody>
          <a:bodyPr numCol="3">
            <a:normAutofit lnSpcReduction="10000"/>
          </a:bodyPr>
          <a:lstStyle/>
          <a:p>
            <a:pPr lvl="0"/>
            <a:r>
              <a:rPr lang="de-DE" dirty="0" smtClean="0"/>
              <a:t>elektronisch </a:t>
            </a:r>
            <a:r>
              <a:rPr lang="de-DE" dirty="0"/>
              <a:t>drehzahlgeregelte Umwälzpumpen</a:t>
            </a:r>
          </a:p>
          <a:p>
            <a:pPr lvl="0"/>
            <a:r>
              <a:rPr lang="de-DE" dirty="0"/>
              <a:t>Programmierbare oder intelligente Einzelraumregelungen</a:t>
            </a:r>
          </a:p>
          <a:p>
            <a:pPr lvl="0"/>
            <a:r>
              <a:rPr lang="de-DE" dirty="0"/>
              <a:t>Behördenthermostate</a:t>
            </a:r>
          </a:p>
          <a:p>
            <a:pPr lvl="0"/>
            <a:r>
              <a:rPr lang="de-DE" dirty="0"/>
              <a:t>Rückbau zentrale Warmwasserbereitung</a:t>
            </a:r>
          </a:p>
          <a:p>
            <a:pPr lvl="0"/>
            <a:r>
              <a:rPr lang="de-DE" dirty="0"/>
              <a:t>Baulicher Wärmeschutz</a:t>
            </a:r>
          </a:p>
          <a:p>
            <a:pPr lvl="0"/>
            <a:r>
              <a:rPr lang="de-DE" dirty="0"/>
              <a:t>LED-Straßenbeleuchtung</a:t>
            </a:r>
          </a:p>
          <a:p>
            <a:pPr lvl="0"/>
            <a:r>
              <a:rPr lang="de-DE" dirty="0"/>
              <a:t>Bedarfsabhängige Steuerung Straßenbeleuchtung</a:t>
            </a:r>
          </a:p>
          <a:p>
            <a:pPr lvl="0"/>
            <a:r>
              <a:rPr lang="de-DE" dirty="0"/>
              <a:t>Durchführung hydraulischer Abgleich</a:t>
            </a:r>
          </a:p>
          <a:p>
            <a:pPr lvl="0"/>
            <a:r>
              <a:rPr lang="de-DE" dirty="0"/>
              <a:t>Wärmerückgewinnung in RLT- </a:t>
            </a:r>
            <a:r>
              <a:rPr lang="de-DE" dirty="0" smtClean="0"/>
              <a:t>Anlagen</a:t>
            </a:r>
          </a:p>
          <a:p>
            <a:pPr lvl="0"/>
            <a:endParaRPr lang="de-DE" dirty="0"/>
          </a:p>
          <a:p>
            <a:pPr marL="0" indent="0">
              <a:buNone/>
            </a:pPr>
            <a:endParaRPr lang="de-DE" dirty="0"/>
          </a:p>
          <a:p>
            <a:pPr lvl="0"/>
            <a:r>
              <a:rPr lang="de-DE" dirty="0"/>
              <a:t>Sensoren und Regeleinheiten für den bedarfsabhängigen Betrieb </a:t>
            </a:r>
            <a:r>
              <a:rPr lang="de-DE" dirty="0" smtClean="0"/>
              <a:t>von Heizungsanlagen</a:t>
            </a:r>
            <a:endParaRPr lang="de-DE" dirty="0"/>
          </a:p>
          <a:p>
            <a:pPr lvl="0"/>
            <a:r>
              <a:rPr lang="de-DE" dirty="0"/>
              <a:t>Sensoren und Regeleinheiten für den bedarfsabhängigen Betrieb von RLT-Anlagen</a:t>
            </a:r>
          </a:p>
          <a:p>
            <a:pPr lvl="0"/>
            <a:r>
              <a:rPr lang="de-DE" dirty="0"/>
              <a:t>Einbau von Ventilatoren mit drehzahlgeregelten Hocheffizienz-Motoren </a:t>
            </a:r>
            <a:r>
              <a:rPr lang="de-DE" dirty="0" smtClean="0"/>
              <a:t>in RLT-Anlagen</a:t>
            </a:r>
            <a:endParaRPr lang="de-DE" dirty="0"/>
          </a:p>
          <a:p>
            <a:pPr lvl="0"/>
            <a:r>
              <a:rPr lang="de-DE" dirty="0"/>
              <a:t>PV-Anlagen mit Eigenstromnutzung</a:t>
            </a:r>
          </a:p>
          <a:p>
            <a:pPr lvl="0"/>
            <a:r>
              <a:rPr lang="de-DE" dirty="0"/>
              <a:t>Wärmepumpen, ggf. auch ergänzend zu fossil betriebenen Heizkesseln für </a:t>
            </a:r>
            <a:r>
              <a:rPr lang="de-DE" dirty="0" smtClean="0"/>
              <a:t>den bivalenten </a:t>
            </a:r>
            <a:r>
              <a:rPr lang="de-DE" dirty="0"/>
              <a:t>Betrieb in Bestandsgebäuden</a:t>
            </a:r>
          </a:p>
          <a:p>
            <a:pPr lvl="0"/>
            <a:r>
              <a:rPr lang="de-DE" dirty="0"/>
              <a:t>Wasserspar-Armaturen, v. a. in Sportstätten</a:t>
            </a:r>
          </a:p>
          <a:p>
            <a:pPr lvl="0"/>
            <a:r>
              <a:rPr lang="de-DE" dirty="0"/>
              <a:t>Gebäudeautomation und –</a:t>
            </a:r>
            <a:r>
              <a:rPr lang="de-DE" dirty="0" err="1"/>
              <a:t>leittechnik</a:t>
            </a:r>
            <a:r>
              <a:rPr lang="de-DE" dirty="0"/>
              <a:t> zu Überwachung und Optimierung </a:t>
            </a:r>
            <a:r>
              <a:rPr lang="de-DE" dirty="0" smtClean="0"/>
              <a:t>von Energieströmen</a:t>
            </a:r>
            <a:endParaRPr lang="de-DE" dirty="0"/>
          </a:p>
          <a:p>
            <a:pPr lvl="0"/>
            <a:r>
              <a:rPr lang="de-DE" dirty="0"/>
              <a:t>Externe Leistungen und Technik für Energiemanagement</a:t>
            </a:r>
          </a:p>
          <a:p>
            <a:pPr lvl="0"/>
            <a:r>
              <a:rPr lang="de-DE" dirty="0"/>
              <a:t>Externe Leistungen zur Optimierung der Steuerung und Regelung </a:t>
            </a:r>
            <a:r>
              <a:rPr lang="de-DE" dirty="0" smtClean="0"/>
              <a:t>von Anlagen Software</a:t>
            </a:r>
            <a:r>
              <a:rPr lang="de-DE" dirty="0"/>
              <a:t>, Technik und externe Leistungen zur Optimierung des</a:t>
            </a:r>
          </a:p>
          <a:p>
            <a:r>
              <a:rPr lang="de-DE" dirty="0"/>
              <a:t>Fuhrparkeinsatzes, für Mobilitätsmanagement sowie zur Unterstützung </a:t>
            </a:r>
            <a:r>
              <a:rPr lang="de-DE" dirty="0" smtClean="0"/>
              <a:t>von Mitfahrgelegenheiten</a:t>
            </a:r>
            <a:r>
              <a:rPr lang="de-DE" dirty="0"/>
              <a:t>.</a:t>
            </a:r>
          </a:p>
          <a:p>
            <a:pPr lvl="0"/>
            <a:r>
              <a:rPr lang="de-DE" dirty="0"/>
              <a:t>Informationen, Beratung, externe Leistungen sowie Technik </a:t>
            </a:r>
            <a:r>
              <a:rPr lang="de-DE" dirty="0" smtClean="0"/>
              <a:t>für Energiesparmaßnahmen</a:t>
            </a:r>
            <a:r>
              <a:rPr lang="de-DE" dirty="0"/>
              <a:t>, -effizienz und erneuerbare Energien in </a:t>
            </a:r>
            <a:r>
              <a:rPr lang="de-DE" dirty="0" smtClean="0"/>
              <a:t>der Gebietskörperschaft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758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de-DE" dirty="0" smtClean="0"/>
              <a:t>Brandenburg-Paket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>
          <a:xfrm>
            <a:off x="469470" y="1408286"/>
            <a:ext cx="11225260" cy="553728"/>
          </a:xfrm>
        </p:spPr>
        <p:txBody>
          <a:bodyPr anchor="t"/>
          <a:lstStyle/>
          <a:p>
            <a:r>
              <a:rPr lang="de-DE" b="1" dirty="0" smtClean="0"/>
              <a:t>		2</a:t>
            </a:r>
            <a:r>
              <a:rPr lang="de-DE" b="1" dirty="0"/>
              <a:t>. Klimaschutz, Minderung von Treibhausgasemissionen und Energieeinsparung</a:t>
            </a:r>
            <a:endParaRPr lang="de-DE" dirty="0"/>
          </a:p>
          <a:p>
            <a:pPr algn="ctr"/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5"/>
          </p:nvPr>
        </p:nvSpPr>
        <p:spPr>
          <a:xfrm>
            <a:off x="546966" y="1962013"/>
            <a:ext cx="11147763" cy="4222607"/>
          </a:xfrm>
        </p:spPr>
        <p:txBody>
          <a:bodyPr numCol="3"/>
          <a:lstStyle/>
          <a:p>
            <a:r>
              <a:rPr lang="de-DE" b="1" dirty="0"/>
              <a:t>Durch investive Maßnahmen beziehungsweise  konzeptionelle Vorarbeiten und Planungen in folgenden Bereichen:</a:t>
            </a:r>
          </a:p>
          <a:p>
            <a:pPr marL="0" indent="0">
              <a:buNone/>
            </a:pPr>
            <a:endParaRPr lang="de-DE" dirty="0"/>
          </a:p>
          <a:p>
            <a:pPr lvl="0"/>
            <a:r>
              <a:rPr lang="de-DE" dirty="0"/>
              <a:t>Erweiterung der Kapazitäten erneuerbarer Energien (</a:t>
            </a:r>
            <a:r>
              <a:rPr lang="de-DE" dirty="0" smtClean="0"/>
              <a:t>Wärmepumpen, Solarthermie</a:t>
            </a:r>
            <a:r>
              <a:rPr lang="de-DE" dirty="0"/>
              <a:t>, Photovoltaik, Windenergie, Bioenergie, Geothermie),</a:t>
            </a:r>
          </a:p>
          <a:p>
            <a:pPr lvl="0"/>
            <a:r>
              <a:rPr lang="de-DE" dirty="0"/>
              <a:t>energetische Sanierung von Gebäuden inklusive </a:t>
            </a:r>
            <a:r>
              <a:rPr lang="de-DE" dirty="0" smtClean="0"/>
              <a:t>Wärmeschutz, Wärmerückgewinnung</a:t>
            </a:r>
            <a:r>
              <a:rPr lang="de-DE" dirty="0"/>
              <a:t>, Beleuchtung, (Server-)Kühlung mit </a:t>
            </a:r>
            <a:r>
              <a:rPr lang="de-DE" dirty="0" smtClean="0"/>
              <a:t>Umweltkälte, Gebäudeautomation</a:t>
            </a:r>
            <a:r>
              <a:rPr lang="de-DE" dirty="0"/>
              <a:t>,</a:t>
            </a:r>
          </a:p>
          <a:p>
            <a:pPr lvl="0"/>
            <a:r>
              <a:rPr lang="de-DE" dirty="0"/>
              <a:t>Mehrkosten bei Baumaßnahmen für höhere energetische Standards und </a:t>
            </a:r>
            <a:r>
              <a:rPr lang="de-DE" dirty="0" smtClean="0"/>
              <a:t>für den </a:t>
            </a:r>
            <a:r>
              <a:rPr lang="de-DE" dirty="0"/>
              <a:t>Einsatz klimaschonender Materialien und Techniken (z. B. Holz- </a:t>
            </a:r>
            <a:r>
              <a:rPr lang="de-DE" dirty="0" smtClean="0"/>
              <a:t>und recycelte </a:t>
            </a:r>
            <a:r>
              <a:rPr lang="de-DE" dirty="0"/>
              <a:t>Werkstoffe),</a:t>
            </a:r>
          </a:p>
          <a:p>
            <a:pPr lvl="0"/>
            <a:r>
              <a:rPr lang="de-DE" dirty="0"/>
              <a:t>Wärmenetze mit Wärmebereitstellung überwiegend durch </a:t>
            </a:r>
            <a:r>
              <a:rPr lang="de-DE" dirty="0" smtClean="0"/>
              <a:t>erneuerbare Energien </a:t>
            </a:r>
            <a:r>
              <a:rPr lang="de-DE" dirty="0"/>
              <a:t>und Digitalisierung von Wärmenetzen inklusive Hausanschluss,</a:t>
            </a:r>
          </a:p>
          <a:p>
            <a:pPr lvl="0"/>
            <a:r>
              <a:rPr lang="de-DE" dirty="0"/>
              <a:t>Maßnahmen zur Verbesserung des Fuß- und Radverkehrs (</a:t>
            </a:r>
            <a:r>
              <a:rPr lang="de-DE" dirty="0" smtClean="0"/>
              <a:t>Radwegebau, Abstellanlagen</a:t>
            </a:r>
            <a:r>
              <a:rPr lang="de-DE" dirty="0"/>
              <a:t>, Lademöglichkeiten) sowie des ÖPNV als auch zur </a:t>
            </a:r>
            <a:r>
              <a:rPr lang="de-DE" dirty="0" smtClean="0"/>
              <a:t>Erhöhung der </a:t>
            </a:r>
            <a:r>
              <a:rPr lang="de-DE" dirty="0"/>
              <a:t>Auslastung der einzelnen Verkehrsarten,</a:t>
            </a:r>
          </a:p>
          <a:p>
            <a:pPr lvl="0"/>
            <a:r>
              <a:rPr lang="de-DE" dirty="0"/>
              <a:t>Maßnahmen zur Verbesserung der Verknüpfung der Verkehrsarten </a:t>
            </a:r>
            <a:r>
              <a:rPr lang="de-DE" dirty="0" smtClean="0"/>
              <a:t>bzw. Schaffung </a:t>
            </a:r>
            <a:r>
              <a:rPr lang="de-DE" dirty="0"/>
              <a:t>von Mobilitätsstationen zur Verknüpfung zwischen </a:t>
            </a:r>
            <a:r>
              <a:rPr lang="de-DE" dirty="0" smtClean="0"/>
              <a:t>Individualverkehr und </a:t>
            </a:r>
            <a:r>
              <a:rPr lang="de-DE" dirty="0"/>
              <a:t>öffentlichem Personennahverkehr (z. B. </a:t>
            </a:r>
            <a:r>
              <a:rPr lang="de-DE" dirty="0" err="1"/>
              <a:t>Carsharing</a:t>
            </a:r>
            <a:r>
              <a:rPr lang="de-DE" dirty="0"/>
              <a:t> oder </a:t>
            </a:r>
            <a:r>
              <a:rPr lang="de-DE" dirty="0" smtClean="0"/>
              <a:t>Fahrradverleih- Stationen</a:t>
            </a:r>
            <a:r>
              <a:rPr lang="de-DE" dirty="0"/>
              <a:t>, Mitfahrbänke),</a:t>
            </a:r>
          </a:p>
          <a:p>
            <a:pPr lvl="0"/>
            <a:r>
              <a:rPr lang="de-DE" dirty="0"/>
              <a:t>klimaverträgliche Mobilität in der Verwaltung (Fahrräder, </a:t>
            </a:r>
            <a:r>
              <a:rPr lang="de-DE" dirty="0" smtClean="0"/>
              <a:t>E-Fahrzeuge, Ladetechnik</a:t>
            </a:r>
            <a:r>
              <a:rPr lang="de-DE" dirty="0"/>
              <a:t>, Technik zur Verwaltung von Fahrzeugpools und </a:t>
            </a:r>
            <a:r>
              <a:rPr lang="de-DE" dirty="0" smtClean="0"/>
              <a:t>optimiertem Fahrzeugeinsatz</a:t>
            </a:r>
            <a:r>
              <a:rPr lang="de-DE" dirty="0"/>
              <a:t>),</a:t>
            </a:r>
          </a:p>
          <a:p>
            <a:pPr lvl="0"/>
            <a:r>
              <a:rPr lang="de-DE" dirty="0"/>
              <a:t>Beschaffung klimaverträglicher Geräte (z. B. jeweils höchste </a:t>
            </a:r>
            <a:r>
              <a:rPr lang="de-DE" dirty="0" smtClean="0"/>
              <a:t>Effizienzstufe, Blauer </a:t>
            </a:r>
            <a:r>
              <a:rPr lang="de-DE" dirty="0"/>
              <a:t>Engel),</a:t>
            </a:r>
          </a:p>
          <a:p>
            <a:pPr lvl="0"/>
            <a:r>
              <a:rPr lang="de-DE" dirty="0"/>
              <a:t>Investitionen in Hilfsmittel zur Verminderung des Ressourcenverbrauchs u. </a:t>
            </a:r>
            <a:r>
              <a:rPr lang="de-DE" dirty="0" smtClean="0"/>
              <a:t>a. Technik </a:t>
            </a:r>
            <a:r>
              <a:rPr lang="de-DE" dirty="0"/>
              <a:t>zur Einführung von Videokonferenzen oder Telearbeit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4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Fördermöglichkeiten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Förderdatenbank (BMWK) </a:t>
            </a:r>
          </a:p>
          <a:p>
            <a:pPr marL="457200" lvl="1" indent="0">
              <a:buNone/>
            </a:pP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www.foerderdatenbank.de/FDB/DE/Home/home.html</a:t>
            </a:r>
            <a:r>
              <a:rPr lang="de-DE" dirty="0" smtClean="0"/>
              <a:t> </a:t>
            </a:r>
          </a:p>
          <a:p>
            <a:r>
              <a:rPr lang="de-DE" dirty="0" smtClean="0"/>
              <a:t>Kommunalrichtlinie (BMWK)</a:t>
            </a:r>
          </a:p>
          <a:p>
            <a:pPr marL="457200" lvl="1" indent="0">
              <a:buNone/>
            </a:pPr>
            <a:r>
              <a:rPr lang="de-DE" dirty="0"/>
              <a:t>https://</a:t>
            </a:r>
            <a:r>
              <a:rPr lang="de-DE" dirty="0" smtClean="0"/>
              <a:t>www.klimaschutz.de/de/foerderung/foerderprogramme/kommunalrichtlinie</a:t>
            </a:r>
          </a:p>
          <a:p>
            <a:r>
              <a:rPr lang="de-DE" dirty="0" smtClean="0"/>
              <a:t>Förderung kommunaler Planung (MIL)</a:t>
            </a:r>
          </a:p>
          <a:p>
            <a:pPr marL="457200" lvl="1" indent="0">
              <a:buNone/>
            </a:pPr>
            <a:r>
              <a:rPr lang="de-DE" dirty="0">
                <a:hlinkClick r:id="rId3"/>
              </a:rPr>
              <a:t>https://mil.brandenburg.de/mil/de/service/foerderprogramme/planen-bauen/foerderung-von-kommunalen-planungen</a:t>
            </a:r>
            <a:r>
              <a:rPr lang="de-DE" dirty="0" smtClean="0">
                <a:hlinkClick r:id="rId3"/>
              </a:rPr>
              <a:t>/#</a:t>
            </a:r>
            <a:endParaRPr lang="de-DE" dirty="0" smtClean="0"/>
          </a:p>
          <a:p>
            <a:r>
              <a:rPr lang="de-DE" dirty="0" smtClean="0"/>
              <a:t>Energieberatung für Kommunen (WFBB)</a:t>
            </a:r>
            <a:r>
              <a:rPr lang="de-DE" dirty="0">
                <a:hlinkClick r:id="rId4"/>
              </a:rPr>
              <a:t> </a:t>
            </a:r>
            <a:endParaRPr lang="de-DE" dirty="0" smtClean="0">
              <a:hlinkClick r:id="rId4"/>
            </a:endParaRPr>
          </a:p>
          <a:p>
            <a:pPr marL="457200" lvl="1" indent="0">
              <a:buNone/>
            </a:pPr>
            <a:r>
              <a:rPr lang="de-DE" dirty="0" smtClean="0">
                <a:hlinkClick r:id="rId4"/>
              </a:rPr>
              <a:t>https</a:t>
            </a:r>
            <a:r>
              <a:rPr lang="de-DE" dirty="0">
                <a:hlinkClick r:id="rId4"/>
              </a:rPr>
              <a:t>://energieagentur.wfbb.de/unsere-services/fuer-kommunen-und-landkreise/energieberatung-fuer-kommunen</a:t>
            </a:r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Kommunale Modellvorhaben für Kommunen in Strukturwandelregionen (</a:t>
            </a:r>
            <a:r>
              <a:rPr lang="de-DE" dirty="0" err="1" smtClean="0"/>
              <a:t>Komona</a:t>
            </a:r>
            <a:r>
              <a:rPr lang="de-DE" dirty="0" smtClean="0"/>
              <a:t>)</a:t>
            </a:r>
          </a:p>
          <a:p>
            <a:pPr marL="457200" lvl="1" indent="0">
              <a:buNone/>
            </a:pP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www.bmuv.de/themen/nachhaltigkeit-digitalisierung/nachhaltigkeit/kommunale-modellvorhaben-zur-umsetzung-der-oekologischen-nachhaltigkeitsziele-in-strukturwandelregionen-komona</a:t>
            </a:r>
            <a:r>
              <a:rPr lang="de-DE" dirty="0" smtClean="0"/>
              <a:t>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29.03.2023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smtClean="0"/>
          </a:p>
          <a:p>
            <a:r>
              <a:rPr lang="de-DE" smtClean="0"/>
              <a:t>gbk Kommunaltag 2023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DD91-2B59-423C-B566-DDF394A9812C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626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7732" y="2777924"/>
            <a:ext cx="7988461" cy="1134478"/>
          </a:xfrm>
        </p:spPr>
        <p:txBody>
          <a:bodyPr/>
          <a:lstStyle/>
          <a:p>
            <a:r>
              <a:rPr lang="de-DE" dirty="0" smtClean="0"/>
              <a:t>Danke für die Aufmerksamkeit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1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36168" y="300329"/>
            <a:ext cx="5848826" cy="1053803"/>
          </a:xfrm>
        </p:spPr>
        <p:txBody>
          <a:bodyPr>
            <a:noAutofit/>
          </a:bodyPr>
          <a:lstStyle/>
          <a:p>
            <a:r>
              <a:rPr lang="de-DE" sz="3600" b="1" dirty="0"/>
              <a:t>Klimaplan-Gutachten</a:t>
            </a:r>
          </a:p>
        </p:txBody>
      </p:sp>
      <p:sp>
        <p:nvSpPr>
          <p:cNvPr id="31" name="Inhaltsplatzhalter 19"/>
          <p:cNvSpPr txBox="1">
            <a:spLocks/>
          </p:cNvSpPr>
          <p:nvPr/>
        </p:nvSpPr>
        <p:spPr>
          <a:xfrm>
            <a:off x="1630103" y="6450028"/>
            <a:ext cx="7905376" cy="251792"/>
          </a:xfrm>
          <a:prstGeom prst="rect">
            <a:avLst/>
          </a:prstGeom>
          <a:solidFill>
            <a:schemeClr val="bg1"/>
          </a:solidFill>
        </p:spPr>
        <p:txBody>
          <a:bodyPr vert="horz" wrap="none" lIns="0" tIns="0" rIns="65290" bIns="0" anchor="b" anchorCtr="0"/>
          <a:lstStyle>
            <a:lvl1pPr marL="0" marR="0" indent="0" algn="ctr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 err="1">
                <a:latin typeface="Myriad Pro" panose="020B0503030403020204" pitchFamily="34" charset="0"/>
              </a:rPr>
              <a:t>g</a:t>
            </a:r>
            <a:r>
              <a:rPr lang="de-DE" sz="1400" dirty="0" err="1" smtClean="0">
                <a:latin typeface="Myriad Pro" panose="020B0503030403020204" pitchFamily="34" charset="0"/>
              </a:rPr>
              <a:t>bk</a:t>
            </a:r>
            <a:r>
              <a:rPr lang="de-DE" sz="1400" dirty="0" smtClean="0">
                <a:latin typeface="Myriad Pro" panose="020B0503030403020204" pitchFamily="34" charset="0"/>
              </a:rPr>
              <a:t> Kommunaltag 2023</a:t>
            </a:r>
            <a:endParaRPr lang="de-DE" sz="1400" dirty="0">
              <a:latin typeface="Myriad Pro" panose="020B0503030403020204" pitchFamily="34" charset="0"/>
            </a:endParaRPr>
          </a:p>
        </p:txBody>
      </p:sp>
      <p:sp>
        <p:nvSpPr>
          <p:cNvPr id="5" name="Inhaltsplatzhalter 6"/>
          <p:cNvSpPr>
            <a:spLocks noGrp="1"/>
          </p:cNvSpPr>
          <p:nvPr>
            <p:ph idx="1"/>
          </p:nvPr>
        </p:nvSpPr>
        <p:spPr>
          <a:xfrm>
            <a:off x="487126" y="1455133"/>
            <a:ext cx="8245919" cy="4876816"/>
          </a:xfrm>
        </p:spPr>
        <p:txBody>
          <a:bodyPr>
            <a:noAutofit/>
          </a:bodyPr>
          <a:lstStyle/>
          <a:p>
            <a:r>
              <a:rPr lang="de-DE" sz="2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Zentrale fachliche Grundlage für den Klimaplan liegt nun vor </a:t>
            </a:r>
          </a:p>
          <a:p>
            <a:r>
              <a:rPr lang="de-DE" sz="2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Erarbeitung: Mai 2021 - Februar 2023 </a:t>
            </a:r>
          </a:p>
          <a:p>
            <a:r>
              <a:rPr lang="de-DE" sz="2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Szenarien </a:t>
            </a:r>
            <a:r>
              <a:rPr lang="de-DE" sz="2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bereits Grundlage für die Zwischen- und Sektorziele (Beschluss des Kabinetts vom 23. August 2023) </a:t>
            </a:r>
          </a:p>
          <a:p>
            <a:r>
              <a:rPr lang="de-DE" sz="2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Empfehlungen für übergreifende Klimaschutzstrategie und Maßnahmen zur Erreichung von Klimaneutralität bis spätestens 2045: insgesamt über 80 Maßnahmenbündel mit annähernd 300 Einzelmaßnahmen</a:t>
            </a:r>
          </a:p>
          <a:p>
            <a:r>
              <a:rPr lang="de-DE" sz="2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Ambitionsniveau bis 2030: Mindestens Verdopplung bei der Treibhausgasminderung erforderlich </a:t>
            </a:r>
          </a:p>
          <a:p>
            <a:r>
              <a:rPr lang="de-DE" sz="2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Der zeitliche Fokus der vorgeschlagenen Maßnahmen liegt vorrangig auf einer kurzfristigen </a:t>
            </a:r>
            <a:r>
              <a:rPr lang="de-DE" sz="2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Umsetzung</a:t>
            </a:r>
            <a:endParaRPr lang="de-DE" sz="2000" dirty="0">
              <a:solidFill>
                <a:schemeClr val="bg1">
                  <a:lumMod val="10000"/>
                </a:schemeClr>
              </a:solidFill>
              <a:latin typeface="Myriad Pro" panose="020B0503030403020204" pitchFamily="34" charset="0"/>
              <a:cs typeface="+mn-cs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402335" y="6361096"/>
            <a:ext cx="2599367" cy="365125"/>
          </a:xfrm>
        </p:spPr>
        <p:txBody>
          <a:bodyPr/>
          <a:lstStyle/>
          <a:p>
            <a:r>
              <a:rPr lang="de-DE" dirty="0" smtClean="0">
                <a:latin typeface="Myriad Pro" panose="020B0503030403020204" pitchFamily="34" charset="0"/>
              </a:rPr>
              <a:t>23.04.2023</a:t>
            </a:r>
            <a:endParaRPr lang="de-DE" dirty="0">
              <a:latin typeface="Myriad Pro" panose="020B0503030403020204" pitchFamily="34" charset="0"/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419DD91-2B59-423C-B566-DDF394A9812C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3045" y="1573212"/>
            <a:ext cx="3118629" cy="428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5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802386" y="2051413"/>
            <a:ext cx="3083711" cy="4047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endParaRPr lang="de-DE" dirty="0" smtClean="0"/>
          </a:p>
          <a:p>
            <a:pPr algn="ctr"/>
            <a:r>
              <a:rPr lang="de-DE" sz="2000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in </a:t>
            </a:r>
          </a:p>
          <a:p>
            <a:pPr algn="ctr"/>
            <a:r>
              <a:rPr lang="de-DE" sz="2000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Erarbeitung</a:t>
            </a:r>
          </a:p>
          <a:p>
            <a:pPr algn="ctr"/>
            <a:endParaRPr lang="de-DE" sz="2000" dirty="0" smtClean="0"/>
          </a:p>
          <a:p>
            <a:pPr algn="ctr"/>
            <a:r>
              <a:rPr lang="de-DE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Basis u.a. Gutachten, </a:t>
            </a:r>
          </a:p>
          <a:p>
            <a:pPr algn="ctr"/>
            <a:r>
              <a:rPr lang="de-DE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1. Dialogphase des Beteiligungsprozesses</a:t>
            </a:r>
            <a:endParaRPr lang="de-DE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endParaRPr lang="de-DE" sz="900" dirty="0">
              <a:latin typeface="Myriad Pro" panose="020B0503030403020204" pitchFamily="34" charset="0"/>
            </a:endParaRPr>
          </a:p>
          <a:p>
            <a:pPr algn="ctr"/>
            <a:endParaRPr lang="de-DE" sz="1600" dirty="0" smtClean="0"/>
          </a:p>
          <a:p>
            <a:pPr algn="ctr"/>
            <a:endParaRPr lang="de-DE" sz="1600" dirty="0" smtClean="0"/>
          </a:p>
          <a:p>
            <a:pPr algn="ctr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07264" y="6391139"/>
            <a:ext cx="2743200" cy="365125"/>
          </a:xfrm>
        </p:spPr>
        <p:txBody>
          <a:bodyPr/>
          <a:lstStyle/>
          <a:p>
            <a:r>
              <a:rPr lang="de-DE" dirty="0" smtClean="0">
                <a:latin typeface="Myriad Pro" panose="020B0503030403020204" pitchFamily="34" charset="0"/>
              </a:rPr>
              <a:t>23.04.2023</a:t>
            </a:r>
            <a:endParaRPr lang="de-DE" dirty="0">
              <a:latin typeface="Myriad Pro" panose="020B0503030403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968667" cy="365125"/>
          </a:xfrm>
        </p:spPr>
        <p:txBody>
          <a:bodyPr/>
          <a:lstStyle/>
          <a:p>
            <a:r>
              <a:rPr lang="de-DE" dirty="0" err="1">
                <a:latin typeface="Myriad Pro" panose="020B0503030403020204" pitchFamily="34" charset="0"/>
              </a:rPr>
              <a:t>g</a:t>
            </a:r>
            <a:r>
              <a:rPr lang="de-DE" dirty="0" err="1" smtClean="0">
                <a:latin typeface="Myriad Pro" panose="020B0503030403020204" pitchFamily="34" charset="0"/>
              </a:rPr>
              <a:t>bk</a:t>
            </a:r>
            <a:r>
              <a:rPr lang="de-DE" dirty="0" smtClean="0">
                <a:latin typeface="Myriad Pro" panose="020B0503030403020204" pitchFamily="34" charset="0"/>
              </a:rPr>
              <a:t> Kommunaltag 2023</a:t>
            </a:r>
            <a:endParaRPr lang="de-DE" dirty="0">
              <a:latin typeface="Myriad Pro" panose="020B0503030403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DD91-2B59-423C-B566-DDF394A9812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000661" y="113811"/>
            <a:ext cx="7357145" cy="1325563"/>
          </a:xfrm>
        </p:spPr>
        <p:txBody>
          <a:bodyPr>
            <a:normAutofit/>
          </a:bodyPr>
          <a:lstStyle/>
          <a:p>
            <a:r>
              <a:rPr lang="de-DE" sz="3600" b="1" dirty="0"/>
              <a:t>Bereits beschlossene Teile des Klimaplans (Kabinett)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623" y="2033899"/>
            <a:ext cx="2981722" cy="412784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740" y="2033899"/>
            <a:ext cx="2834356" cy="412784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" name="Textfeld 6"/>
          <p:cNvSpPr txBox="1"/>
          <p:nvPr/>
        </p:nvSpPr>
        <p:spPr>
          <a:xfrm>
            <a:off x="1330724" y="1615300"/>
            <a:ext cx="2816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tx2"/>
                </a:solidFill>
                <a:latin typeface="Myriad Pro" panose="020B0503030403020204" pitchFamily="34" charset="0"/>
                <a:ea typeface="+mj-ea"/>
                <a:cs typeface="Arial" panose="020B0604020202020204" pitchFamily="34" charset="0"/>
              </a:rPr>
              <a:t>Sektoren/Handlungsfelder</a:t>
            </a:r>
            <a:r>
              <a:rPr lang="de-DE" sz="1600" dirty="0">
                <a:solidFill>
                  <a:srgbClr val="FFE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685819" y="1603365"/>
            <a:ext cx="2960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tx2"/>
                </a:solidFill>
                <a:latin typeface="Myriad Pro" panose="020B0503030403020204" pitchFamily="34" charset="0"/>
                <a:ea typeface="+mj-ea"/>
                <a:cs typeface="Arial" panose="020B0604020202020204" pitchFamily="34" charset="0"/>
              </a:rPr>
              <a:t>Zwischen- und Sektorziele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802387" y="1492189"/>
            <a:ext cx="3083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tx2"/>
                </a:solidFill>
                <a:latin typeface="Myriad Pro" panose="020B0503030403020204" pitchFamily="34" charset="0"/>
                <a:ea typeface="+mj-ea"/>
                <a:cs typeface="Arial" panose="020B0604020202020204" pitchFamily="34" charset="0"/>
              </a:rPr>
              <a:t>Übergreifende Strategie und Maßnahmenprogramm 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3225" y="2129779"/>
            <a:ext cx="9144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2245" y="397737"/>
            <a:ext cx="9699476" cy="1053803"/>
          </a:xfrm>
        </p:spPr>
        <p:txBody>
          <a:bodyPr>
            <a:noAutofit/>
          </a:bodyPr>
          <a:lstStyle/>
          <a:p>
            <a:r>
              <a:rPr lang="de-DE" sz="3600" b="1" dirty="0"/>
              <a:t>Zwischen- und Sektorziele </a:t>
            </a:r>
            <a:br>
              <a:rPr lang="de-DE" sz="3600" b="1" dirty="0"/>
            </a:br>
            <a:r>
              <a:rPr lang="de-DE" sz="3600" b="1" dirty="0"/>
              <a:t>des Klimaplans </a:t>
            </a:r>
            <a:br>
              <a:rPr lang="de-DE" sz="3600" b="1" dirty="0"/>
            </a:br>
            <a:r>
              <a:rPr lang="de-DE" sz="2800" b="1" dirty="0"/>
              <a:t>Der Brandenburger Pfad zur Klimaneutralität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397" y="1656338"/>
            <a:ext cx="7177579" cy="4793690"/>
          </a:xfrm>
          <a:prstGeom prst="rect">
            <a:avLst/>
          </a:prstGeom>
        </p:spPr>
      </p:pic>
      <p:sp>
        <p:nvSpPr>
          <p:cNvPr id="31" name="Inhaltsplatzhalter 19"/>
          <p:cNvSpPr txBox="1">
            <a:spLocks/>
          </p:cNvSpPr>
          <p:nvPr/>
        </p:nvSpPr>
        <p:spPr>
          <a:xfrm>
            <a:off x="2151397" y="6450028"/>
            <a:ext cx="7905376" cy="251792"/>
          </a:xfrm>
          <a:prstGeom prst="rect">
            <a:avLst/>
          </a:prstGeom>
          <a:solidFill>
            <a:schemeClr val="bg1"/>
          </a:solidFill>
        </p:spPr>
        <p:txBody>
          <a:bodyPr vert="horz" wrap="none" lIns="0" tIns="0" rIns="65290" bIns="0" anchor="b" anchorCtr="0"/>
          <a:lstStyle>
            <a:lvl1pPr marL="0" marR="0" indent="0" algn="ctr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err="1" smtClean="0">
                <a:latin typeface="Myriad Pro" panose="020B0503030403020204" pitchFamily="34" charset="0"/>
                <a:cs typeface="Arial" panose="020B0604020202020204" pitchFamily="34" charset="0"/>
              </a:rPr>
              <a:t>gbk</a:t>
            </a:r>
            <a:r>
              <a:rPr lang="de-DE" sz="1200" dirty="0" smtClean="0">
                <a:latin typeface="Myriad Pro" panose="020B0503030403020204" pitchFamily="34" charset="0"/>
                <a:cs typeface="Arial" panose="020B0604020202020204" pitchFamily="34" charset="0"/>
              </a:rPr>
              <a:t> Kommunaltag 2023</a:t>
            </a:r>
            <a:endParaRPr lang="de-DE" sz="1200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568717" y="6422035"/>
            <a:ext cx="2760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/>
              <a:t>6</a:t>
            </a:r>
            <a:endParaRPr lang="de-DE" sz="1400" dirty="0"/>
          </a:p>
        </p:txBody>
      </p:sp>
      <p:sp>
        <p:nvSpPr>
          <p:cNvPr id="8" name="Rechteck 7"/>
          <p:cNvSpPr/>
          <p:nvPr/>
        </p:nvSpPr>
        <p:spPr>
          <a:xfrm>
            <a:off x="193776" y="6391258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>
                <a:latin typeface="Myriad Pro" panose="020B0503030403020204" pitchFamily="34" charset="0"/>
              </a:rPr>
              <a:t>23.04.2023</a:t>
            </a:r>
            <a:endParaRPr lang="de-DE" sz="12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DD91-2B59-423C-B566-DDF394A9812C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 err="1"/>
              <a:t>g</a:t>
            </a:r>
            <a:r>
              <a:rPr lang="de-DE" dirty="0" err="1" smtClean="0"/>
              <a:t>bk</a:t>
            </a:r>
            <a:r>
              <a:rPr lang="de-DE" dirty="0" smtClean="0"/>
              <a:t> Kommunaltag 2023</a:t>
            </a:r>
            <a:endParaRPr lang="de-DE" dirty="0"/>
          </a:p>
        </p:txBody>
      </p:sp>
      <p:graphicFrame>
        <p:nvGraphicFramePr>
          <p:cNvPr id="12" name="Inhaltsplatzhalter 6"/>
          <p:cNvGraphicFramePr>
            <a:graphicFrameLocks noGrp="1"/>
          </p:cNvGraphicFramePr>
          <p:nvPr>
            <p:ph idx="1"/>
            <p:extLst/>
          </p:nvPr>
        </p:nvGraphicFramePr>
        <p:xfrm>
          <a:off x="5624817" y="1960048"/>
          <a:ext cx="6456491" cy="3985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555">
                  <a:extLst>
                    <a:ext uri="{9D8B030D-6E8A-4147-A177-3AD203B41FA5}">
                      <a16:colId xmlns:a16="http://schemas.microsoft.com/office/drawing/2014/main" val="846989018"/>
                    </a:ext>
                  </a:extLst>
                </a:gridCol>
                <a:gridCol w="749703">
                  <a:extLst>
                    <a:ext uri="{9D8B030D-6E8A-4147-A177-3AD203B41FA5}">
                      <a16:colId xmlns:a16="http://schemas.microsoft.com/office/drawing/2014/main" val="1647409956"/>
                    </a:ext>
                  </a:extLst>
                </a:gridCol>
                <a:gridCol w="749703">
                  <a:extLst>
                    <a:ext uri="{9D8B030D-6E8A-4147-A177-3AD203B41FA5}">
                      <a16:colId xmlns:a16="http://schemas.microsoft.com/office/drawing/2014/main" val="4230819080"/>
                    </a:ext>
                  </a:extLst>
                </a:gridCol>
                <a:gridCol w="721266">
                  <a:extLst>
                    <a:ext uri="{9D8B030D-6E8A-4147-A177-3AD203B41FA5}">
                      <a16:colId xmlns:a16="http://schemas.microsoft.com/office/drawing/2014/main" val="2496866075"/>
                    </a:ext>
                  </a:extLst>
                </a:gridCol>
                <a:gridCol w="884132">
                  <a:extLst>
                    <a:ext uri="{9D8B030D-6E8A-4147-A177-3AD203B41FA5}">
                      <a16:colId xmlns:a16="http://schemas.microsoft.com/office/drawing/2014/main" val="3972589923"/>
                    </a:ext>
                  </a:extLst>
                </a:gridCol>
                <a:gridCol w="884132">
                  <a:extLst>
                    <a:ext uri="{9D8B030D-6E8A-4147-A177-3AD203B41FA5}">
                      <a16:colId xmlns:a16="http://schemas.microsoft.com/office/drawing/2014/main" val="3759705466"/>
                    </a:ext>
                  </a:extLst>
                </a:gridCol>
              </a:tblGrid>
              <a:tr h="2426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Sektoren nach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Bundesklimaschutzgesetz 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Status Quo </a:t>
                      </a:r>
                      <a:endParaRPr lang="de-DE" sz="1400" dirty="0" smtClean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800" dirty="0" smtClean="0">
                          <a:solidFill>
                            <a:schemeClr val="bg1"/>
                          </a:solidFill>
                          <a:effectLst/>
                        </a:rPr>
                        <a:t>Sektorziele</a:t>
                      </a:r>
                      <a:endParaRPr lang="de-DE" sz="2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517035"/>
                  </a:ext>
                </a:extLst>
              </a:tr>
              <a:tr h="24266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1990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2030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2040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2045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327849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Energiewirtschaft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64,5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31,5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19,7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1,5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65222666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Minderung </a:t>
                      </a:r>
                      <a:r>
                        <a:rPr lang="de-DE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ggü.1990</a:t>
                      </a:r>
                      <a:endParaRPr lang="de-DE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ms Rm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51%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-69%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-98%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-100%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9327172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Industrie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14,6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7,8</a:t>
                      </a:r>
                      <a:endParaRPr lang="de-DE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3,6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1,4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</a:rPr>
                        <a:t>0,8</a:t>
                      </a:r>
                      <a:endParaRPr lang="de-DE" sz="1400" b="1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69784284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Minderung </a:t>
                      </a:r>
                      <a:r>
                        <a:rPr lang="de-DE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ggü. 1990</a:t>
                      </a:r>
                      <a:endParaRPr lang="de-DE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-47%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-75%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-90%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-95%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37551954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Gebäude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11,2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3,9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</a:rPr>
                        <a:t>1,9</a:t>
                      </a:r>
                      <a:endParaRPr lang="de-DE" sz="1400" b="1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0,4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81106523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Minderung </a:t>
                      </a:r>
                      <a:r>
                        <a:rPr lang="de-DE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ggü. 1990</a:t>
                      </a:r>
                      <a:endParaRPr lang="de-DE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-65%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-83%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-97%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-100%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25594014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Verkehr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3,3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5,2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</a:rPr>
                        <a:t>3,4</a:t>
                      </a:r>
                      <a:endParaRPr lang="de-DE" sz="1400" b="1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1,1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4368502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Minderung </a:t>
                      </a:r>
                      <a:r>
                        <a:rPr lang="de-DE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ggü. 1990</a:t>
                      </a:r>
                      <a:endParaRPr lang="de-DE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58%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4%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-66%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-100%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87613130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</a:rPr>
                        <a:t>Landwirtschaft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5,4</a:t>
                      </a:r>
                      <a:endParaRPr lang="de-DE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3,4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</a:rPr>
                        <a:t>3,0</a:t>
                      </a:r>
                      <a:endParaRPr lang="de-DE" sz="1400" b="1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2,6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2,4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55741939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Minderung </a:t>
                      </a:r>
                      <a:r>
                        <a:rPr lang="de-DE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ggü. 1990</a:t>
                      </a:r>
                      <a:endParaRPr lang="de-DE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-36%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-44%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-52%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-55%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3937186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Abfallwirtschaft 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22,2</a:t>
                      </a:r>
                      <a:endParaRPr lang="de-DE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0,6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0,3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0,2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0,1</a:t>
                      </a:r>
                      <a:endParaRPr lang="de-DE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10634322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Minderung</a:t>
                      </a:r>
                      <a:r>
                        <a:rPr lang="de-DE" sz="12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de-DE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ggü</a:t>
                      </a:r>
                      <a:r>
                        <a:rPr lang="de-DE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. 1990</a:t>
                      </a:r>
                      <a:endParaRPr lang="de-DE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-97%</a:t>
                      </a:r>
                      <a:endParaRPr lang="de-DE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-99%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-99%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-100%</a:t>
                      </a:r>
                      <a:endParaRPr lang="de-DE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69079171"/>
                  </a:ext>
                </a:extLst>
              </a:tr>
              <a:tr h="265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</a:rPr>
                        <a:t>LULUCF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4,5</a:t>
                      </a:r>
                      <a:endParaRPr lang="de-DE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0,7</a:t>
                      </a:r>
                      <a:endParaRPr lang="de-DE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  <a:effectLst/>
                        </a:rPr>
                        <a:t>-0,6</a:t>
                      </a:r>
                      <a:endParaRPr lang="de-DE" sz="1400" b="1" dirty="0">
                        <a:solidFill>
                          <a:schemeClr val="accent6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  <a:effectLst/>
                        </a:rPr>
                        <a:t>-1,8</a:t>
                      </a:r>
                      <a:endParaRPr lang="de-DE" sz="1400" b="1" dirty="0">
                        <a:solidFill>
                          <a:schemeClr val="accent6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accent6"/>
                          </a:solidFill>
                          <a:effectLst/>
                        </a:rPr>
                        <a:t>-2,4</a:t>
                      </a:r>
                      <a:endParaRPr lang="de-DE" sz="1400" b="1" dirty="0">
                        <a:solidFill>
                          <a:schemeClr val="accent6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697959"/>
                  </a:ext>
                </a:extLst>
              </a:tr>
            </a:tbl>
          </a:graphicData>
        </a:graphic>
      </p:graphicFrame>
      <p:graphicFrame>
        <p:nvGraphicFramePr>
          <p:cNvPr id="13" name="Inhaltsplatzhalter 6"/>
          <p:cNvGraphicFramePr>
            <a:graphicFrameLocks/>
          </p:cNvGraphicFramePr>
          <p:nvPr>
            <p:extLst/>
          </p:nvPr>
        </p:nvGraphicFramePr>
        <p:xfrm>
          <a:off x="167951" y="1960048"/>
          <a:ext cx="5234474" cy="1879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0522">
                  <a:extLst>
                    <a:ext uri="{9D8B030D-6E8A-4147-A177-3AD203B41FA5}">
                      <a16:colId xmlns:a16="http://schemas.microsoft.com/office/drawing/2014/main" val="846989018"/>
                    </a:ext>
                  </a:extLst>
                </a:gridCol>
                <a:gridCol w="607807">
                  <a:extLst>
                    <a:ext uri="{9D8B030D-6E8A-4147-A177-3AD203B41FA5}">
                      <a16:colId xmlns:a16="http://schemas.microsoft.com/office/drawing/2014/main" val="1647409956"/>
                    </a:ext>
                  </a:extLst>
                </a:gridCol>
                <a:gridCol w="607807">
                  <a:extLst>
                    <a:ext uri="{9D8B030D-6E8A-4147-A177-3AD203B41FA5}">
                      <a16:colId xmlns:a16="http://schemas.microsoft.com/office/drawing/2014/main" val="4230819080"/>
                    </a:ext>
                  </a:extLst>
                </a:gridCol>
                <a:gridCol w="584752">
                  <a:extLst>
                    <a:ext uri="{9D8B030D-6E8A-4147-A177-3AD203B41FA5}">
                      <a16:colId xmlns:a16="http://schemas.microsoft.com/office/drawing/2014/main" val="2496866075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3972589923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3759705466"/>
                    </a:ext>
                  </a:extLst>
                </a:gridCol>
              </a:tblGrid>
              <a:tr h="26821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Status Quo </a:t>
                      </a:r>
                      <a:endParaRPr lang="de-DE" sz="1400" dirty="0" smtClean="0"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dirty="0" smtClean="0">
                          <a:solidFill>
                            <a:schemeClr val="bg1"/>
                          </a:solidFill>
                          <a:effectLst/>
                        </a:rPr>
                        <a:t>Zwischenziele</a:t>
                      </a:r>
                      <a:endParaRPr lang="de-DE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517035"/>
                  </a:ext>
                </a:extLst>
              </a:tr>
              <a:tr h="26821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1990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2030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2040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</a:rPr>
                        <a:t>2045</a:t>
                      </a:r>
                      <a:endParaRPr lang="de-DE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327849"/>
                  </a:ext>
                </a:extLst>
              </a:tr>
              <a:tr h="428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Gesamtemissionen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</a:rPr>
                        <a:t>125,7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</a:rPr>
                        <a:t>53,1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31,3</a:t>
                      </a:r>
                      <a:endParaRPr lang="de-DE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de-DE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0,9</a:t>
                      </a:r>
                      <a:endParaRPr lang="de-DE" sz="16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470370"/>
                  </a:ext>
                </a:extLst>
              </a:tr>
              <a:tr h="3831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Minderung ggü. 1990</a:t>
                      </a:r>
                      <a:endParaRPr lang="de-DE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</a:rPr>
                        <a:t>-58%</a:t>
                      </a:r>
                      <a:endParaRPr lang="de-DE" sz="1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</a:rPr>
                        <a:t>-75%</a:t>
                      </a:r>
                      <a:endParaRPr lang="de-DE" sz="16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</a:rPr>
                        <a:t>-96%</a:t>
                      </a:r>
                      <a:endParaRPr lang="de-DE" sz="16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</a:rPr>
                        <a:t>-99%</a:t>
                      </a:r>
                      <a:endParaRPr lang="de-DE" sz="16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3046435"/>
                  </a:ext>
                </a:extLst>
              </a:tr>
              <a:tr h="4342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effectLst/>
                        </a:rPr>
                        <a:t>Minderung </a:t>
                      </a:r>
                      <a:r>
                        <a:rPr lang="de-DE" sz="1200" b="0" dirty="0">
                          <a:solidFill>
                            <a:schemeClr val="tx1"/>
                          </a:solidFill>
                          <a:effectLst/>
                        </a:rPr>
                        <a:t>ggü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  <a:effectLst/>
                        </a:rPr>
                        <a:t>. 2020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</a:rPr>
                        <a:t>/</a:t>
                      </a:r>
                      <a:endParaRPr lang="de-DE" sz="1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</a:rPr>
                        <a:t>/</a:t>
                      </a:r>
                      <a:endParaRPr lang="de-DE" sz="1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</a:rPr>
                        <a:t>-41%</a:t>
                      </a:r>
                      <a:endParaRPr lang="de-DE" sz="1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</a:rPr>
                        <a:t>-90%</a:t>
                      </a:r>
                      <a:endParaRPr lang="de-DE" sz="1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</a:rPr>
                        <a:t>-98%</a:t>
                      </a:r>
                      <a:endParaRPr lang="de-DE" sz="14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9528912"/>
                  </a:ext>
                </a:extLst>
              </a:tr>
            </a:tbl>
          </a:graphicData>
        </a:graphic>
      </p:graphicFrame>
      <p:sp>
        <p:nvSpPr>
          <p:cNvPr id="14" name="Rechteck 13"/>
          <p:cNvSpPr/>
          <p:nvPr/>
        </p:nvSpPr>
        <p:spPr>
          <a:xfrm>
            <a:off x="-42378" y="3953589"/>
            <a:ext cx="558014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Orientierungsrahmen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für die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Weiterentwicklung oder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Neuaufstellung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klimarelevanten Einzelstrategien der Fachressorts und der Entwicklung von Maßnahmen für den Klimaplan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Möglichst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linearer Reduktionspfad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zwischen den Zieljahren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Grundlage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Berechnung von zwei Zielszenarien zur Erreichung von Klimaneutralität in Brandenburg durch ein beauftragtes Gutachterkonsortium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9593943" y="1960048"/>
            <a:ext cx="2487365" cy="39857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3410857" y="1960048"/>
            <a:ext cx="1991568" cy="18796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20930" y="173006"/>
            <a:ext cx="7926282" cy="1325563"/>
          </a:xfrm>
        </p:spPr>
        <p:txBody>
          <a:bodyPr>
            <a:normAutofit/>
          </a:bodyPr>
          <a:lstStyle/>
          <a:p>
            <a:r>
              <a:rPr lang="de-DE" dirty="0" smtClean="0"/>
              <a:t>Zwischen- und Sektorziele auf dem Weg zur Klimaneutralität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1976545" y="1383506"/>
            <a:ext cx="8439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 Beschluss des Brandenburger Kabinetts vom 23. August 2022</a:t>
            </a:r>
            <a:endParaRPr lang="de-DE" sz="20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solidFill>
                  <a:srgbClr val="FFE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Handlungsfelder Klimaplan 1-5 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546966" y="2257988"/>
            <a:ext cx="3302803" cy="2299183"/>
          </a:xfrm>
        </p:spPr>
        <p:txBody>
          <a:bodyPr/>
          <a:lstStyle/>
          <a:p>
            <a:r>
              <a:rPr lang="de-DE" sz="1400" dirty="0"/>
              <a:t>Ambitionierter Ausbau erneuerbarer Energien</a:t>
            </a:r>
          </a:p>
          <a:p>
            <a:r>
              <a:rPr lang="de-DE" sz="1400" dirty="0"/>
              <a:t>Auf- und Ausbau einer grünen Wasserstoffinfrastruktur</a:t>
            </a:r>
          </a:p>
          <a:p>
            <a:r>
              <a:rPr lang="de-DE" sz="1400" dirty="0"/>
              <a:t>Veränderung des Kraftwerksparks in Richtung Klimaneutralität </a:t>
            </a:r>
          </a:p>
          <a:p>
            <a:r>
              <a:rPr lang="de-DE" sz="1400" dirty="0"/>
              <a:t>Förderung der Energieeffizienz (z.B. anlagenbezogen, betriebliches Energiemanagement)  </a:t>
            </a:r>
          </a:p>
          <a:p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8"/>
          </p:nvPr>
        </p:nvSpPr>
        <p:spPr>
          <a:xfrm>
            <a:off x="4432871" y="4515374"/>
            <a:ext cx="4736297" cy="2299183"/>
          </a:xfrm>
        </p:spPr>
        <p:txBody>
          <a:bodyPr/>
          <a:lstStyle/>
          <a:p>
            <a:r>
              <a:rPr lang="de-DE" sz="1400" dirty="0"/>
              <a:t>Stärkung des Öffentlichen Personennahverkehrs (regional, überregional) </a:t>
            </a:r>
          </a:p>
          <a:p>
            <a:r>
              <a:rPr lang="de-DE" sz="1400" dirty="0"/>
              <a:t>Motorisierter Individualverkehr</a:t>
            </a:r>
          </a:p>
          <a:p>
            <a:r>
              <a:rPr lang="de-DE" sz="1400" dirty="0"/>
              <a:t>Stärkung des Radverkehrs</a:t>
            </a:r>
          </a:p>
          <a:p>
            <a:r>
              <a:rPr lang="de-DE" sz="1400" dirty="0"/>
              <a:t>Stärkung des Fußverkehrs </a:t>
            </a:r>
          </a:p>
          <a:p>
            <a:r>
              <a:rPr lang="de-DE" sz="1400" dirty="0"/>
              <a:t>Umweltgerechte Gestaltung des Güter- und Wirtschaftsverkehrs </a:t>
            </a:r>
          </a:p>
          <a:p>
            <a:r>
              <a:rPr lang="de-DE" sz="1400" dirty="0"/>
              <a:t>Luftverkehr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21"/>
          </p:nvPr>
        </p:nvSpPr>
        <p:spPr>
          <a:xfrm>
            <a:off x="8426240" y="2404292"/>
            <a:ext cx="3302803" cy="2299183"/>
          </a:xfrm>
        </p:spPr>
        <p:txBody>
          <a:bodyPr/>
          <a:lstStyle/>
          <a:p>
            <a:r>
              <a:rPr lang="de-DE" sz="1400" dirty="0"/>
              <a:t>Stickstoffeffizienz in der Landwirtschaft </a:t>
            </a:r>
          </a:p>
          <a:p>
            <a:r>
              <a:rPr lang="de-DE" sz="1400" dirty="0"/>
              <a:t>Klimaangepasste Produktion und Konsum tierischer Produkte </a:t>
            </a:r>
          </a:p>
          <a:p>
            <a:r>
              <a:rPr lang="de-DE" sz="1400" dirty="0"/>
              <a:t>Energieeffizienz in der Landwirtschaft </a:t>
            </a:r>
          </a:p>
          <a:p>
            <a:r>
              <a:rPr lang="de-DE" sz="1400" dirty="0"/>
              <a:t>Standortgemäße, klimaschonende Bodennutzung (u.a. Agroforst)</a:t>
            </a:r>
          </a:p>
          <a:p>
            <a:r>
              <a:rPr lang="de-DE" sz="1400" dirty="0"/>
              <a:t>Landwirtschaftliche Energieerzeugung (z.B. </a:t>
            </a:r>
            <a:r>
              <a:rPr lang="de-DE" sz="1400" dirty="0" err="1"/>
              <a:t>Agri</a:t>
            </a:r>
            <a:r>
              <a:rPr lang="de-DE" sz="1400" dirty="0"/>
              <a:t>-PV, Biomasse)</a:t>
            </a:r>
          </a:p>
          <a:p>
            <a:endParaRPr lang="de-DE" dirty="0"/>
          </a:p>
        </p:txBody>
      </p:sp>
      <p:sp>
        <p:nvSpPr>
          <p:cNvPr id="16" name="Textplatzhalter 3"/>
          <p:cNvSpPr txBox="1">
            <a:spLocks noGrp="1"/>
          </p:cNvSpPr>
          <p:nvPr>
            <p:ph type="body" sz="quarter" idx="16"/>
          </p:nvPr>
        </p:nvSpPr>
        <p:spPr>
          <a:xfrm>
            <a:off x="546966" y="1888156"/>
            <a:ext cx="3302803" cy="378976"/>
          </a:xfrm>
          <a:prstGeom prst="rect">
            <a:avLst/>
          </a:prstGeom>
          <a:solidFill>
            <a:srgbClr val="A795B1"/>
          </a:solidFill>
        </p:spPr>
        <p:txBody>
          <a:bodyPr anchor="ctr" anchorCtr="0">
            <a:normAutofit/>
          </a:bodyPr>
          <a:lstStyle>
            <a:lvl1pPr marL="0" indent="0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92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 smtClean="0">
                <a:solidFill>
                  <a:schemeClr val="tx1"/>
                </a:solidFill>
              </a:rPr>
              <a:t>HF1: Energie und Wasserstoffwirtschaft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Textplatzhalter 6"/>
          <p:cNvSpPr txBox="1">
            <a:spLocks/>
          </p:cNvSpPr>
          <p:nvPr/>
        </p:nvSpPr>
        <p:spPr>
          <a:xfrm>
            <a:off x="546965" y="4539347"/>
            <a:ext cx="3302803" cy="378976"/>
          </a:xfrm>
          <a:prstGeom prst="rect">
            <a:avLst/>
          </a:prstGeom>
          <a:solidFill>
            <a:sysClr val="window" lastClr="FFFFFF">
              <a:lumMod val="65000"/>
            </a:sys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92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492" i="0" u="none" strike="noStrike" kern="1200" cap="none" spc="0" normalizeH="0" baseline="0" noProof="0" dirty="0" smtClean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HF2: Klimaneutrale Industrie </a:t>
            </a:r>
            <a:endParaRPr kumimoji="0" lang="de-DE" sz="1492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0" name="Inhaltsplatzhalter 7"/>
          <p:cNvSpPr txBox="1">
            <a:spLocks/>
          </p:cNvSpPr>
          <p:nvPr/>
        </p:nvSpPr>
        <p:spPr>
          <a:xfrm>
            <a:off x="546965" y="4991500"/>
            <a:ext cx="3302803" cy="1411829"/>
          </a:xfrm>
          <a:prstGeom prst="rect">
            <a:avLst/>
          </a:prstGeom>
        </p:spPr>
        <p:txBody>
          <a:bodyPr/>
          <a:lstStyle>
            <a:lvl1pPr marL="327927" indent="-327927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 smtClean="0"/>
              <a:t>Prozessbedingte Emissionen </a:t>
            </a:r>
          </a:p>
          <a:p>
            <a:r>
              <a:rPr lang="de-DE" sz="1400" dirty="0" smtClean="0"/>
              <a:t>Energiebedingte Emissionen (z.B. Substitution fossiler Energieträger, Klimaneutrale Industriekraftwerke) </a:t>
            </a:r>
          </a:p>
          <a:p>
            <a:endParaRPr lang="de-DE" dirty="0"/>
          </a:p>
        </p:txBody>
      </p:sp>
      <p:sp>
        <p:nvSpPr>
          <p:cNvPr id="21" name="Textplatzhalter 6"/>
          <p:cNvSpPr txBox="1">
            <a:spLocks/>
          </p:cNvSpPr>
          <p:nvPr/>
        </p:nvSpPr>
        <p:spPr>
          <a:xfrm>
            <a:off x="4451159" y="1879012"/>
            <a:ext cx="3302803" cy="378976"/>
          </a:xfrm>
          <a:prstGeom prst="rect">
            <a:avLst/>
          </a:prstGeom>
          <a:solidFill>
            <a:srgbClr val="EE8512"/>
          </a:solidFill>
        </p:spPr>
        <p:txBody>
          <a:bodyPr anchor="ctr" anchorCtr="0">
            <a:normAutofit fontScale="85000" lnSpcReduction="10000"/>
          </a:bodyPr>
          <a:lstStyle>
            <a:lvl1pPr marL="0" indent="0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92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 smtClean="0">
                <a:solidFill>
                  <a:schemeClr val="tx1"/>
                </a:solidFill>
              </a:rPr>
              <a:t>HF3: Wärmewende, Bauen und Wohnen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3" name="Inhaltsplatzhalter 10"/>
          <p:cNvSpPr txBox="1">
            <a:spLocks/>
          </p:cNvSpPr>
          <p:nvPr/>
        </p:nvSpPr>
        <p:spPr>
          <a:xfrm>
            <a:off x="4350575" y="2276276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 smtClean="0"/>
              <a:t>Klimaneutrale Energieversorgung in Gebäuden und Quartieren sowie Fernwärme-</a:t>
            </a:r>
            <a:r>
              <a:rPr lang="de-DE" sz="1400" dirty="0" err="1" smtClean="0"/>
              <a:t>Dekarbonisierung</a:t>
            </a:r>
            <a:r>
              <a:rPr lang="de-DE" sz="1400" dirty="0" smtClean="0"/>
              <a:t> </a:t>
            </a:r>
          </a:p>
          <a:p>
            <a:r>
              <a:rPr lang="de-DE" sz="1400" dirty="0" smtClean="0"/>
              <a:t>Gebäudeenergieeffizienz, nachhaltiges Bauen und Suffizienz (z.B. Nutzerverhalten) </a:t>
            </a:r>
          </a:p>
          <a:p>
            <a:r>
              <a:rPr lang="de-DE" sz="1400" dirty="0" smtClean="0"/>
              <a:t>Kommunale Wärmewende </a:t>
            </a:r>
          </a:p>
          <a:p>
            <a:endParaRPr lang="de-DE" dirty="0"/>
          </a:p>
        </p:txBody>
      </p:sp>
      <p:sp>
        <p:nvSpPr>
          <p:cNvPr id="25" name="Textplatzhalter 6"/>
          <p:cNvSpPr txBox="1">
            <a:spLocks/>
          </p:cNvSpPr>
          <p:nvPr/>
        </p:nvSpPr>
        <p:spPr>
          <a:xfrm>
            <a:off x="4451159" y="4136398"/>
            <a:ext cx="3470683" cy="37897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92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smtClean="0">
                <a:solidFill>
                  <a:schemeClr val="tx1"/>
                </a:solidFill>
              </a:rPr>
              <a:t>HF4: Verkehr und Mobilität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6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8391927" y="2007028"/>
            <a:ext cx="3302803" cy="378976"/>
          </a:xfrm>
          <a:solidFill>
            <a:srgbClr val="F6CD4F"/>
          </a:solidFill>
        </p:spPr>
        <p:txBody>
          <a:bodyPr/>
          <a:lstStyle/>
          <a:p>
            <a:r>
              <a:rPr lang="de-DE" sz="1400" dirty="0">
                <a:solidFill>
                  <a:schemeClr val="tx1"/>
                </a:solidFill>
              </a:rPr>
              <a:t>HF5: Landwirtschaft und </a:t>
            </a:r>
            <a:r>
              <a:rPr lang="de-DE" sz="1400" dirty="0" smtClean="0">
                <a:solidFill>
                  <a:schemeClr val="tx1"/>
                </a:solidFill>
              </a:rPr>
              <a:t>Ernährung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10378440" y="6403329"/>
            <a:ext cx="1521179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de-DE" sz="1200" dirty="0" smtClean="0">
                <a:solidFill>
                  <a:schemeClr val="tx2"/>
                </a:solidFill>
              </a:rPr>
              <a:t>7</a:t>
            </a:r>
            <a:endParaRPr lang="de-DE" sz="1200" dirty="0">
              <a:solidFill>
                <a:schemeClr val="tx2"/>
              </a:solidFill>
            </a:endParaRPr>
          </a:p>
        </p:txBody>
      </p:sp>
      <p:sp>
        <p:nvSpPr>
          <p:cNvPr id="29" name="Datumsplatzhalter 3"/>
          <p:cNvSpPr txBox="1">
            <a:spLocks/>
          </p:cNvSpPr>
          <p:nvPr/>
        </p:nvSpPr>
        <p:spPr>
          <a:xfrm>
            <a:off x="161544" y="6411212"/>
            <a:ext cx="2743200" cy="365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smtClean="0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23.04.2023</a:t>
            </a:r>
            <a:endParaRPr lang="de-DE" sz="1200" dirty="0">
              <a:solidFill>
                <a:prstClr val="black"/>
              </a:solidFill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solidFill>
                  <a:srgbClr val="FFE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Handlungsfelder Klimaplan 6-8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546966" y="2395148"/>
            <a:ext cx="3302803" cy="2299183"/>
          </a:xfrm>
        </p:spPr>
        <p:txBody>
          <a:bodyPr/>
          <a:lstStyle/>
          <a:p>
            <a:r>
              <a:rPr lang="de-DE" sz="1400" dirty="0"/>
              <a:t>Reduktion von Treibhausgasemissionen auf Deponien und bei der Verbrennung </a:t>
            </a:r>
          </a:p>
          <a:p>
            <a:r>
              <a:rPr lang="de-DE" sz="1400" dirty="0"/>
              <a:t>Nachhaltige Abfall- und Abwasserverwertung </a:t>
            </a:r>
          </a:p>
          <a:p>
            <a:r>
              <a:rPr lang="de-DE" sz="1400" dirty="0"/>
              <a:t>Reduktion von CO</a:t>
            </a:r>
            <a:r>
              <a:rPr lang="de-DE" sz="1400" baseline="-25000" dirty="0"/>
              <a:t>2</a:t>
            </a:r>
            <a:r>
              <a:rPr lang="de-DE" sz="1400" dirty="0"/>
              <a:t> im Abfalltransport</a:t>
            </a:r>
          </a:p>
          <a:p>
            <a:r>
              <a:rPr lang="de-DE" sz="1400" dirty="0"/>
              <a:t>Stärkung der Kreislaufwirtschaft</a:t>
            </a:r>
          </a:p>
          <a:p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1"/>
          </p:nvPr>
        </p:nvSpPr>
        <p:spPr>
          <a:xfrm>
            <a:off x="8426240" y="2404292"/>
            <a:ext cx="3302803" cy="2299183"/>
          </a:xfrm>
        </p:spPr>
        <p:txBody>
          <a:bodyPr/>
          <a:lstStyle/>
          <a:p>
            <a:r>
              <a:rPr lang="de-DE" sz="1400" u="sng" dirty="0" smtClean="0"/>
              <a:t>HF8.1</a:t>
            </a:r>
            <a:r>
              <a:rPr lang="de-DE" sz="1400" dirty="0" smtClean="0"/>
              <a:t> Vorbildrolle </a:t>
            </a:r>
            <a:r>
              <a:rPr lang="de-DE" sz="1400" dirty="0"/>
              <a:t>öffentliche Hand (u.a. THG-neutrale </a:t>
            </a:r>
            <a:r>
              <a:rPr lang="de-DE" sz="1400" dirty="0" smtClean="0"/>
              <a:t>Landesverwaltung</a:t>
            </a:r>
            <a:r>
              <a:rPr lang="de-DE" sz="1400" dirty="0"/>
              <a:t>) </a:t>
            </a:r>
          </a:p>
          <a:p>
            <a:r>
              <a:rPr lang="de-DE" sz="1400" u="sng" dirty="0" smtClean="0"/>
              <a:t>HF8.2 </a:t>
            </a:r>
            <a:r>
              <a:rPr lang="de-DE" sz="1400" dirty="0" smtClean="0"/>
              <a:t>Klimaschonende </a:t>
            </a:r>
            <a:r>
              <a:rPr lang="de-DE" sz="1400" dirty="0"/>
              <a:t>und nachhaltige Raumentwicklung </a:t>
            </a:r>
          </a:p>
          <a:p>
            <a:r>
              <a:rPr lang="de-DE" sz="1400" u="sng" dirty="0" smtClean="0"/>
              <a:t>HF8.3 </a:t>
            </a:r>
            <a:r>
              <a:rPr lang="de-DE" sz="1400" dirty="0" smtClean="0"/>
              <a:t>Bioökonomie</a:t>
            </a:r>
            <a:endParaRPr lang="de-DE" sz="1400" dirty="0"/>
          </a:p>
          <a:p>
            <a:r>
              <a:rPr lang="de-DE" sz="1400" u="sng" dirty="0" smtClean="0"/>
              <a:t>HF8.4 </a:t>
            </a:r>
            <a:r>
              <a:rPr lang="de-DE" sz="1400" dirty="0" smtClean="0"/>
              <a:t>Klima-Governance </a:t>
            </a:r>
            <a:endParaRPr lang="de-DE" sz="1400" dirty="0"/>
          </a:p>
          <a:p>
            <a:r>
              <a:rPr lang="de-DE" sz="1400" u="sng" dirty="0" smtClean="0"/>
              <a:t>HF8.5 </a:t>
            </a:r>
            <a:r>
              <a:rPr lang="de-DE" sz="1400" dirty="0" smtClean="0"/>
              <a:t>Fachkräfteoffensive </a:t>
            </a:r>
            <a:endParaRPr lang="de-DE" sz="1400" dirty="0"/>
          </a:p>
          <a:p>
            <a:r>
              <a:rPr lang="de-DE" sz="1400" u="sng" dirty="0" smtClean="0"/>
              <a:t>HF8.6 </a:t>
            </a:r>
            <a:r>
              <a:rPr lang="de-DE" sz="1400" dirty="0" smtClean="0"/>
              <a:t>Bildung</a:t>
            </a:r>
            <a:r>
              <a:rPr lang="de-DE" sz="1400" dirty="0"/>
              <a:t>, Wissenschaft und Forschung</a:t>
            </a:r>
          </a:p>
          <a:p>
            <a:r>
              <a:rPr lang="de-DE" sz="1400" u="sng" dirty="0" smtClean="0"/>
              <a:t>HF8.7 </a:t>
            </a:r>
            <a:r>
              <a:rPr lang="de-DE" sz="1400" dirty="0" smtClean="0"/>
              <a:t>Akzeptanz </a:t>
            </a:r>
            <a:r>
              <a:rPr lang="de-DE" sz="1400" dirty="0"/>
              <a:t>und Verbraucherschutz  </a:t>
            </a:r>
          </a:p>
          <a:p>
            <a:endParaRPr lang="de-DE" dirty="0"/>
          </a:p>
        </p:txBody>
      </p:sp>
      <p:sp>
        <p:nvSpPr>
          <p:cNvPr id="16" name="Textplatzhalter 3"/>
          <p:cNvSpPr txBox="1">
            <a:spLocks noGrp="1"/>
          </p:cNvSpPr>
          <p:nvPr>
            <p:ph type="body" sz="quarter" idx="16"/>
          </p:nvPr>
        </p:nvSpPr>
        <p:spPr>
          <a:xfrm>
            <a:off x="546966" y="2007028"/>
            <a:ext cx="3302803" cy="378976"/>
          </a:xfrm>
          <a:prstGeom prst="rect">
            <a:avLst/>
          </a:prstGeom>
          <a:solidFill>
            <a:srgbClr val="F8CBAD"/>
          </a:solidFill>
        </p:spPr>
        <p:txBody>
          <a:bodyPr anchor="ctr" anchorCtr="0">
            <a:normAutofit/>
          </a:bodyPr>
          <a:lstStyle>
            <a:lvl1pPr marL="0" indent="0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92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solidFill>
                  <a:schemeClr val="tx1"/>
                </a:solidFill>
              </a:rPr>
              <a:t>HF6: Abfall und Kreislaufwirtschaft</a:t>
            </a:r>
          </a:p>
        </p:txBody>
      </p:sp>
      <p:sp>
        <p:nvSpPr>
          <p:cNvPr id="21" name="Textplatzhalter 6"/>
          <p:cNvSpPr txBox="1">
            <a:spLocks/>
          </p:cNvSpPr>
          <p:nvPr/>
        </p:nvSpPr>
        <p:spPr>
          <a:xfrm>
            <a:off x="4350575" y="2007028"/>
            <a:ext cx="3723577" cy="378976"/>
          </a:xfrm>
          <a:prstGeom prst="rect">
            <a:avLst/>
          </a:prstGeom>
          <a:solidFill>
            <a:srgbClr val="92D050"/>
          </a:solidFill>
        </p:spPr>
        <p:txBody>
          <a:bodyPr anchor="ctr" anchorCtr="0">
            <a:normAutofit fontScale="77500" lnSpcReduction="20000"/>
          </a:bodyPr>
          <a:lstStyle>
            <a:lvl1pPr marL="0" indent="0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92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>
                <a:solidFill>
                  <a:schemeClr val="tx1"/>
                </a:solidFill>
              </a:rPr>
              <a:t>HF7: Landnutzung, Forstwirtschaft und Senkenwirkung</a:t>
            </a:r>
          </a:p>
        </p:txBody>
      </p:sp>
      <p:sp>
        <p:nvSpPr>
          <p:cNvPr id="23" name="Inhaltsplatzhalter 10"/>
          <p:cNvSpPr txBox="1">
            <a:spLocks/>
          </p:cNvSpPr>
          <p:nvPr/>
        </p:nvSpPr>
        <p:spPr>
          <a:xfrm>
            <a:off x="4350575" y="2395148"/>
            <a:ext cx="3302803" cy="2299183"/>
          </a:xfrm>
          <a:prstGeom prst="rect">
            <a:avLst/>
          </a:prstGeom>
        </p:spPr>
        <p:txBody>
          <a:bodyPr/>
          <a:lstStyle>
            <a:lvl1pPr marL="327927" indent="-327927" algn="l" defTabSz="914312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35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890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04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03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92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358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14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1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26" indent="-228578" algn="l" defTabSz="91431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/>
              <a:t>Klimaangepasste und klimaschonende Waldbewirtschaftung, Schutz der Wälder </a:t>
            </a:r>
          </a:p>
          <a:p>
            <a:r>
              <a:rPr lang="de-DE" sz="1400" dirty="0"/>
              <a:t>Schutz und nachhaltige Bewirtschaftung mineralischer Böden</a:t>
            </a:r>
          </a:p>
          <a:p>
            <a:r>
              <a:rPr lang="de-DE" sz="1400" dirty="0"/>
              <a:t>Moorschutz sowie nachhaltige Bewirtschaftung von Moorböden und sonstigen organischen Böden </a:t>
            </a:r>
          </a:p>
        </p:txBody>
      </p:sp>
      <p:sp>
        <p:nvSpPr>
          <p:cNvPr id="26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8391927" y="2007028"/>
            <a:ext cx="3302803" cy="378976"/>
          </a:xfrm>
          <a:solidFill>
            <a:schemeClr val="accent5"/>
          </a:solidFill>
        </p:spPr>
        <p:txBody>
          <a:bodyPr/>
          <a:lstStyle/>
          <a:p>
            <a:r>
              <a:rPr lang="de-DE" sz="1400" dirty="0">
                <a:solidFill>
                  <a:schemeClr val="bg1"/>
                </a:solidFill>
              </a:rPr>
              <a:t>HF8: Übergreifende Handlungsschwerpunkte </a:t>
            </a:r>
          </a:p>
        </p:txBody>
      </p:sp>
      <p:sp>
        <p:nvSpPr>
          <p:cNvPr id="15" name="Fußzeilenplatzhalter 4"/>
          <p:cNvSpPr txBox="1">
            <a:spLocks/>
          </p:cNvSpPr>
          <p:nvPr/>
        </p:nvSpPr>
        <p:spPr>
          <a:xfrm>
            <a:off x="3249906" y="6411213"/>
            <a:ext cx="5165221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de-DE" sz="1200" dirty="0" err="1" smtClean="0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gbk</a:t>
            </a:r>
            <a:r>
              <a:rPr lang="de-DE" sz="1200" dirty="0" smtClean="0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 Kommunaltag 2023</a:t>
            </a:r>
            <a:endParaRPr lang="de-DE" sz="1200" dirty="0">
              <a:solidFill>
                <a:prstClr val="black"/>
              </a:solidFill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Datumsplatzhalter 3"/>
          <p:cNvSpPr txBox="1">
            <a:spLocks/>
          </p:cNvSpPr>
          <p:nvPr/>
        </p:nvSpPr>
        <p:spPr>
          <a:xfrm>
            <a:off x="161544" y="6411212"/>
            <a:ext cx="2743200" cy="365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smtClean="0">
                <a:solidFill>
                  <a:prstClr val="black"/>
                </a:solidFill>
                <a:latin typeface="Myriad Pro" panose="020B0503030403020204" pitchFamily="34" charset="0"/>
                <a:cs typeface="Arial" panose="020B0604020202020204" pitchFamily="34" charset="0"/>
              </a:rPr>
              <a:t>23.04.2023</a:t>
            </a:r>
            <a:endParaRPr lang="de-DE" sz="1200" dirty="0">
              <a:solidFill>
                <a:prstClr val="black"/>
              </a:solidFill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0378440" y="6403329"/>
            <a:ext cx="1521179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de-DE" sz="1200" dirty="0" smtClean="0">
                <a:solidFill>
                  <a:schemeClr val="tx2"/>
                </a:solidFill>
              </a:rPr>
              <a:t>8</a:t>
            </a:r>
            <a:endParaRPr lang="de-DE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/>
              <a:t>Kommunaler Klimaschutz </a:t>
            </a:r>
            <a:br>
              <a:rPr lang="de-DE" sz="3600" b="1" dirty="0"/>
            </a:br>
            <a:r>
              <a:rPr lang="de-DE" sz="3600" b="1" dirty="0"/>
              <a:t>im Klimaplan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78379" y="1449610"/>
            <a:ext cx="10515600" cy="4351338"/>
          </a:xfrm>
        </p:spPr>
        <p:txBody>
          <a:bodyPr>
            <a:normAutofit fontScale="62500" lnSpcReduction="20000"/>
          </a:bodyPr>
          <a:lstStyle/>
          <a:p>
            <a:endParaRPr lang="de-DE" dirty="0" smtClean="0"/>
          </a:p>
          <a:p>
            <a:r>
              <a:rPr lang="de-DE" sz="3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Bisher kein Handlungsfeld sondern Querschnittsaufgabe </a:t>
            </a:r>
          </a:p>
          <a:p>
            <a:r>
              <a:rPr lang="de-DE" sz="3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Zusätzliche Unterstützung für Brandenburger Kommunen zur Erreichung von Klimaneutralität erforderlich </a:t>
            </a:r>
            <a:r>
              <a:rPr lang="de-DE" sz="3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– derzeit Prüfung von Optionen </a:t>
            </a:r>
          </a:p>
          <a:p>
            <a:r>
              <a:rPr lang="de-DE" sz="3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Gesetzliche Anforderungen an kommunalen Klimaschutz nehmen zu (Energieeffizienzgesetz, kommunale Wärmeplanung, Saubere-Fahrzeuge-Beschaffungs-Gesetz, Solarpflicht Brandenburg, etc.) </a:t>
            </a:r>
            <a:endParaRPr lang="de-DE" sz="3400" dirty="0">
              <a:solidFill>
                <a:schemeClr val="bg1">
                  <a:lumMod val="10000"/>
                </a:schemeClr>
              </a:solidFill>
              <a:latin typeface="Myriad Pro" panose="020B0503030403020204" pitchFamily="34" charset="0"/>
              <a:cs typeface="+mn-cs"/>
            </a:endParaRPr>
          </a:p>
          <a:p>
            <a:r>
              <a:rPr lang="de-DE" sz="3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Bereits wichtige Maßnahmen in Umsetzung (Transformations- und Klimaschutzpaket für Kommunen)  </a:t>
            </a:r>
          </a:p>
          <a:p>
            <a:r>
              <a:rPr lang="de-DE" sz="3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Update</a:t>
            </a:r>
            <a:r>
              <a:rPr lang="de-DE" sz="3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: Erarbeitung „Arbeitshilfe: Großräumige Photovoltaik-Freiflächenanlagen (PV-FFA); Gestaltungs- und Steuerungsmöglichkeiten für Kommunen im Land Brandenburg“ – derzeit in Abstimmung der </a:t>
            </a:r>
            <a:r>
              <a:rPr lang="de-DE" sz="3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Ressorts </a:t>
            </a:r>
            <a:r>
              <a:rPr lang="de-DE" sz="3400" dirty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// Novelle des Brandenburgischen </a:t>
            </a:r>
            <a:r>
              <a:rPr lang="de-DE" sz="3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Denkmalschutzgesetzes (Kabinettbeschluss 7. März 2023) </a:t>
            </a:r>
            <a:endParaRPr lang="de-DE" sz="3400" dirty="0">
              <a:solidFill>
                <a:schemeClr val="bg1">
                  <a:lumMod val="10000"/>
                </a:schemeClr>
              </a:solidFill>
              <a:latin typeface="Myriad Pro" panose="020B0503030403020204" pitchFamily="34" charset="0"/>
              <a:cs typeface="+mn-cs"/>
            </a:endParaRPr>
          </a:p>
          <a:p>
            <a:r>
              <a:rPr lang="de-DE" sz="3400" dirty="0" smtClean="0">
                <a:solidFill>
                  <a:schemeClr val="bg1">
                    <a:lumMod val="10000"/>
                  </a:schemeClr>
                </a:solidFill>
                <a:latin typeface="Myriad Pro" panose="020B0503030403020204" pitchFamily="34" charset="0"/>
                <a:cs typeface="+mn-cs"/>
              </a:rPr>
              <a:t>Vielfältige Betroffenheit der Kommunen beim Klimaschutz – Konflikte um Flächen (Moorschutz, Erneuerbaren-Ausbau, etc.) 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10000"/>
                </a:schemeClr>
              </a:solidFill>
              <a:latin typeface="Myriad Pro" panose="020B0503030403020204" pitchFamily="34" charset="0"/>
              <a:cs typeface="+mn-cs"/>
            </a:endParaRPr>
          </a:p>
          <a:p>
            <a:endParaRPr lang="de-DE" sz="3200" dirty="0">
              <a:solidFill>
                <a:schemeClr val="bg1">
                  <a:lumMod val="10000"/>
                </a:schemeClr>
              </a:solidFill>
              <a:latin typeface="+mn-lt"/>
              <a:cs typeface="+mn-cs"/>
            </a:endParaRP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15824" y="6385052"/>
            <a:ext cx="2743200" cy="365125"/>
          </a:xfrm>
        </p:spPr>
        <p:txBody>
          <a:bodyPr/>
          <a:lstStyle/>
          <a:p>
            <a:r>
              <a:rPr lang="de-DE" dirty="0" smtClean="0">
                <a:latin typeface="Myriad Pro" panose="020B0503030403020204" pitchFamily="34" charset="0"/>
              </a:rPr>
              <a:t>23.04.2023</a:t>
            </a:r>
            <a:endParaRPr lang="de-DE" dirty="0">
              <a:latin typeface="Myriad Pro" panose="020B0503030403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07079" y="6356349"/>
            <a:ext cx="5165221" cy="365125"/>
          </a:xfrm>
        </p:spPr>
        <p:txBody>
          <a:bodyPr/>
          <a:lstStyle/>
          <a:p>
            <a:r>
              <a:rPr lang="de-DE" dirty="0" err="1">
                <a:latin typeface="Myriad Pro" panose="020B0503030403020204" pitchFamily="34" charset="0"/>
              </a:rPr>
              <a:t>g</a:t>
            </a:r>
            <a:r>
              <a:rPr lang="de-DE" dirty="0" err="1" smtClean="0">
                <a:latin typeface="Myriad Pro" panose="020B0503030403020204" pitchFamily="34" charset="0"/>
              </a:rPr>
              <a:t>bk</a:t>
            </a:r>
            <a:r>
              <a:rPr lang="de-DE" dirty="0" smtClean="0">
                <a:latin typeface="Myriad Pro" panose="020B0503030403020204" pitchFamily="34" charset="0"/>
              </a:rPr>
              <a:t> Kommunaltag 2023</a:t>
            </a:r>
            <a:endParaRPr lang="de-DE" dirty="0">
              <a:latin typeface="Myriad Pro" panose="020B0503030403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168384" y="6385052"/>
            <a:ext cx="2743200" cy="365125"/>
          </a:xfrm>
        </p:spPr>
        <p:txBody>
          <a:bodyPr/>
          <a:lstStyle/>
          <a:p>
            <a:fld id="{6419DD91-2B59-423C-B566-DDF394A9812C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3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1097" y="0"/>
            <a:ext cx="8439357" cy="1325563"/>
          </a:xfrm>
        </p:spPr>
        <p:txBody>
          <a:bodyPr>
            <a:normAutofit/>
          </a:bodyPr>
          <a:lstStyle/>
          <a:p>
            <a:r>
              <a:rPr lang="de-DE" sz="4000" dirty="0" smtClean="0"/>
              <a:t>Kommunen wurden eng einbezogen</a:t>
            </a:r>
            <a:endParaRPr lang="de-DE" sz="4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23.04.2023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DD91-2B59-423C-B566-DDF394A9812C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1099014" y="3755636"/>
            <a:ext cx="6405152" cy="14997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600" b="1" dirty="0" smtClean="0"/>
              <a:t>Diskutierte Themen: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smtClean="0"/>
              <a:t>Vorbildrolle öffentliche Hand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smtClean="0"/>
              <a:t>Kommunale Wärmewende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smtClean="0"/>
              <a:t>Klimaschonende und nachhaltige Raumentwicklung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smtClean="0"/>
              <a:t>Finanzielle Beteiligung der Kommunen an Energie(wende)-Anlagen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600" dirty="0" smtClean="0"/>
              <a:t>Kommunale Ressourcenausstattung für Klimaneutralität (Personal, Finanzen, Beratung) </a:t>
            </a:r>
          </a:p>
          <a:p>
            <a:pPr marL="0" indent="0">
              <a:buNone/>
            </a:pPr>
            <a:endParaRPr lang="de-DE" sz="1600" b="1" dirty="0" smtClean="0"/>
          </a:p>
          <a:p>
            <a:pPr marL="0" indent="0">
              <a:buNone/>
            </a:pPr>
            <a:endParaRPr lang="de-DE" sz="1500" u="sng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sz="15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sz="1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sz="1500" dirty="0" smtClean="0"/>
          </a:p>
          <a:p>
            <a:pPr marL="457200" indent="-457200"/>
            <a:endParaRPr lang="de-DE" sz="1500" dirty="0"/>
          </a:p>
        </p:txBody>
      </p:sp>
      <p:sp>
        <p:nvSpPr>
          <p:cNvPr id="9" name="Textfeld 8"/>
          <p:cNvSpPr txBox="1"/>
          <p:nvPr/>
        </p:nvSpPr>
        <p:spPr>
          <a:xfrm>
            <a:off x="1184476" y="1476034"/>
            <a:ext cx="96207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Kommunen-Workshop I</a:t>
            </a: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(04. April 2022): </a:t>
            </a:r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Austausch 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zu kommunalen Herausforderungen beim Klimaschutz</a:t>
            </a:r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Erste 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Sammlung von Maßnahmenvorschlägen und Lösungsansätzen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Kommunen-Workshop II </a:t>
            </a: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(10. Juni 2022): Prüfung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, Weiterentwicklung und Ergänzung der Maßnahmenvorschläge des </a:t>
            </a: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Gutachterkonsortiums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Darüber hinaus wurden bereits 12. Infoveranstaltungen kommunaler Klimaschutz durchgeführt</a:t>
            </a:r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 err="1"/>
              <a:t>g</a:t>
            </a:r>
            <a:r>
              <a:rPr lang="de-DE" dirty="0" err="1" smtClean="0"/>
              <a:t>bk</a:t>
            </a:r>
            <a:r>
              <a:rPr lang="de-DE" dirty="0" smtClean="0"/>
              <a:t> Kommunaltag 2023</a:t>
            </a:r>
          </a:p>
        </p:txBody>
      </p:sp>
    </p:spTree>
    <p:extLst>
      <p:ext uri="{BB962C8B-B14F-4D97-AF65-F5344CB8AC3E}">
        <p14:creationId xmlns:p14="http://schemas.microsoft.com/office/powerpoint/2010/main" val="424155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Allgemeine Themen">
      <a:dk1>
        <a:srgbClr val="214152"/>
      </a:dk1>
      <a:lt1>
        <a:srgbClr val="FFFFFF"/>
      </a:lt1>
      <a:dk2>
        <a:srgbClr val="214152"/>
      </a:dk2>
      <a:lt2>
        <a:srgbClr val="FFFFFF"/>
      </a:lt2>
      <a:accent1>
        <a:srgbClr val="295065"/>
      </a:accent1>
      <a:accent2>
        <a:srgbClr val="33637D"/>
      </a:accent2>
      <a:accent3>
        <a:srgbClr val="3E7898"/>
      </a:accent3>
      <a:accent4>
        <a:srgbClr val="4688AC"/>
      </a:accent4>
      <a:accent5>
        <a:srgbClr val="5C9ABC"/>
      </a:accent5>
      <a:accent6>
        <a:srgbClr val="77AAC7"/>
      </a:accent6>
      <a:hlink>
        <a:srgbClr val="214152"/>
      </a:hlink>
      <a:folHlink>
        <a:srgbClr val="3A3838"/>
      </a:folHlink>
    </a:clrScheme>
    <a:fontScheme name="Schrift MLUK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6" id="{F1E198E5-6585-4C31-9E2B-CEE6B263ABE3}" vid="{D12A4714-C4EF-495C-B12B-B55E332DC016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1530</Words>
  <Application>Microsoft Office PowerPoint</Application>
  <PresentationFormat>Breitbild</PresentationFormat>
  <Paragraphs>328</Paragraphs>
  <Slides>15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Myriad Pro</vt:lpstr>
      <vt:lpstr>Myriad Pro semibold</vt:lpstr>
      <vt:lpstr>Times New Roman</vt:lpstr>
      <vt:lpstr>Tms Rmn</vt:lpstr>
      <vt:lpstr>Wingdings</vt:lpstr>
      <vt:lpstr>Office</vt:lpstr>
      <vt:lpstr>1_Office</vt:lpstr>
      <vt:lpstr>PowerPoint-Präsentation</vt:lpstr>
      <vt:lpstr>Klimaplan-Gutachten</vt:lpstr>
      <vt:lpstr>Bereits beschlossene Teile des Klimaplans (Kabinett)</vt:lpstr>
      <vt:lpstr>Zwischen- und Sektorziele  des Klimaplans  Der Brandenburger Pfad zur Klimaneutralität</vt:lpstr>
      <vt:lpstr>Zwischen- und Sektorziele auf dem Weg zur Klimaneutralität</vt:lpstr>
      <vt:lpstr>Handlungsfelder Klimaplan 1-5 </vt:lpstr>
      <vt:lpstr>Handlungsfelder Klimaplan 6-8</vt:lpstr>
      <vt:lpstr>Kommunaler Klimaschutz  im Klimaplan</vt:lpstr>
      <vt:lpstr>Kommunen wurden eng einbezogen</vt:lpstr>
      <vt:lpstr>Kommunale Forderungen in Umsetzung</vt:lpstr>
      <vt:lpstr>Wo haben Kommunen die größten Klimaschutz-Potentiale?</vt:lpstr>
      <vt:lpstr>Brandenburg-Paket</vt:lpstr>
      <vt:lpstr>Brandenburg-Paket</vt:lpstr>
      <vt:lpstr>Weitere Fördermöglichkeiten</vt:lpstr>
      <vt:lpstr>Danke für die Aufmerksamkeit</vt:lpstr>
    </vt:vector>
  </TitlesOfParts>
  <Company>ZIT-BB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Petersson, Eva</dc:creator>
  <cp:lastModifiedBy>Naber-Korn, Nils</cp:lastModifiedBy>
  <cp:revision>690</cp:revision>
  <cp:lastPrinted>2023-03-28T19:43:38Z</cp:lastPrinted>
  <dcterms:created xsi:type="dcterms:W3CDTF">2022-04-04T12:11:27Z</dcterms:created>
  <dcterms:modified xsi:type="dcterms:W3CDTF">2023-05-11T11:34:06Z</dcterms:modified>
</cp:coreProperties>
</file>