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9236075" cy="6950075"/>
  <p:embeddedFontLst>
    <p:embeddedFont>
      <p:font typeface="Merriweather Sans"/>
      <p:regular r:id="rId39"/>
      <p:bold r:id="rId40"/>
      <p:italic r:id="rId41"/>
      <p:boldItalic r:id="rId42"/>
    </p:embeddedFont>
    <p:embeddedFont>
      <p:font typeface="Roboto Thin"/>
      <p:regular r:id="rId43"/>
      <p:bold r:id="rId44"/>
      <p:italic r:id="rId45"/>
      <p:boldItalic r:id="rId46"/>
    </p:embeddedFont>
    <p:embeddedFont>
      <p:font typeface="Roboto"/>
      <p:regular r:id="rId47"/>
      <p:bold r:id="rId48"/>
      <p:italic r:id="rId49"/>
      <p:boldItalic r:id="rId50"/>
    </p:embeddedFont>
    <p:embeddedFont>
      <p:font typeface="Merriweather Sans SemiBold"/>
      <p:regular r:id="rId51"/>
      <p:bold r:id="rId52"/>
      <p:italic r:id="rId53"/>
      <p:boldItalic r:id="rId54"/>
    </p:embeddedFont>
    <p:embeddedFont>
      <p:font typeface="Roboto Medium"/>
      <p:regular r:id="rId55"/>
      <p:bold r:id="rId56"/>
      <p:italic r:id="rId57"/>
      <p:boldItalic r:id="rId58"/>
    </p:embeddedFont>
    <p:embeddedFont>
      <p:font typeface="Merriweather Sans Light"/>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7">
          <p15:clr>
            <a:srgbClr val="A4A3A4"/>
          </p15:clr>
        </p15:guide>
        <p15:guide id="2" orient="horz" pos="415">
          <p15:clr>
            <a:srgbClr val="9AA0A6"/>
          </p15:clr>
        </p15:guide>
        <p15:guide id="3" pos="3744">
          <p15:clr>
            <a:srgbClr val="9AA0A6"/>
          </p15:clr>
        </p15:guide>
        <p15:guide id="4" pos="1982">
          <p15:clr>
            <a:srgbClr val="9AA0A6"/>
          </p15:clr>
        </p15:guide>
        <p15:guide id="5" orient="horz" pos="415">
          <p15:clr>
            <a:srgbClr val="9AA0A6"/>
          </p15:clr>
        </p15:guide>
        <p15:guide id="6" orient="horz" pos="2016">
          <p15:clr>
            <a:srgbClr val="9AA0A6"/>
          </p15:clr>
        </p15:guide>
      </p15:sldGuideLst>
    </p:ext>
    <p:ext uri="http://customooxmlschemas.google.com/">
      <go:slidesCustomData xmlns:go="http://customooxmlschemas.google.com/" r:id="rId63" roundtripDataSignature="AMtx7mhWGOugpQdDu9xybK4FIPnnvg0g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07" orient="horz"/>
        <p:guide pos="415" orient="horz"/>
        <p:guide pos="3744"/>
        <p:guide pos="1982"/>
        <p:guide pos="415" orient="horz"/>
        <p:guide pos="201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Sans-bold.fntdata"/><Relationship Id="rId42" Type="http://schemas.openxmlformats.org/officeDocument/2006/relationships/font" Target="fonts/MerriweatherSans-boldItalic.fntdata"/><Relationship Id="rId41" Type="http://schemas.openxmlformats.org/officeDocument/2006/relationships/font" Target="fonts/MerriweatherSans-italic.fntdata"/><Relationship Id="rId44" Type="http://schemas.openxmlformats.org/officeDocument/2006/relationships/font" Target="fonts/RobotoThin-bold.fntdata"/><Relationship Id="rId43" Type="http://schemas.openxmlformats.org/officeDocument/2006/relationships/font" Target="fonts/RobotoThin-regular.fntdata"/><Relationship Id="rId46" Type="http://schemas.openxmlformats.org/officeDocument/2006/relationships/font" Target="fonts/RobotoThin-boldItalic.fntdata"/><Relationship Id="rId45" Type="http://schemas.openxmlformats.org/officeDocument/2006/relationships/font" Target="fonts/RobotoThin-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MerriweatherSans-regular.fntdata"/><Relationship Id="rId38" Type="http://schemas.openxmlformats.org/officeDocument/2006/relationships/slide" Target="slides/slide33.xml"/><Relationship Id="rId62" Type="http://schemas.openxmlformats.org/officeDocument/2006/relationships/font" Target="fonts/MerriweatherSansLight-boldItalic.fntdata"/><Relationship Id="rId61" Type="http://schemas.openxmlformats.org/officeDocument/2006/relationships/font" Target="fonts/MerriweatherSansLight-italic.fntdata"/><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MerriweatherSansLight-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erriweatherSansSemiBold-regular.fntdata"/><Relationship Id="rId50" Type="http://schemas.openxmlformats.org/officeDocument/2006/relationships/font" Target="fonts/Roboto-boldItalic.fntdata"/><Relationship Id="rId53" Type="http://schemas.openxmlformats.org/officeDocument/2006/relationships/font" Target="fonts/MerriweatherSansSemiBold-italic.fntdata"/><Relationship Id="rId52" Type="http://schemas.openxmlformats.org/officeDocument/2006/relationships/font" Target="fonts/MerriweatherSansSemiBold-bold.fntdata"/><Relationship Id="rId11" Type="http://schemas.openxmlformats.org/officeDocument/2006/relationships/slide" Target="slides/slide6.xml"/><Relationship Id="rId55" Type="http://schemas.openxmlformats.org/officeDocument/2006/relationships/font" Target="fonts/RobotoMedium-regular.fntdata"/><Relationship Id="rId10" Type="http://schemas.openxmlformats.org/officeDocument/2006/relationships/slide" Target="slides/slide5.xml"/><Relationship Id="rId54" Type="http://schemas.openxmlformats.org/officeDocument/2006/relationships/font" Target="fonts/MerriweatherSansSemiBold-boldItalic.fntdata"/><Relationship Id="rId13" Type="http://schemas.openxmlformats.org/officeDocument/2006/relationships/slide" Target="slides/slide8.xml"/><Relationship Id="rId57" Type="http://schemas.openxmlformats.org/officeDocument/2006/relationships/font" Target="fonts/RobotoMedium-italic.fntdata"/><Relationship Id="rId12" Type="http://schemas.openxmlformats.org/officeDocument/2006/relationships/slide" Target="slides/slide7.xml"/><Relationship Id="rId56" Type="http://schemas.openxmlformats.org/officeDocument/2006/relationships/font" Target="fonts/RobotoMedium-bold.fntdata"/><Relationship Id="rId15" Type="http://schemas.openxmlformats.org/officeDocument/2006/relationships/slide" Target="slides/slide10.xml"/><Relationship Id="rId59" Type="http://schemas.openxmlformats.org/officeDocument/2006/relationships/font" Target="fonts/MerriweatherSansLight-regular.fntdata"/><Relationship Id="rId14" Type="http://schemas.openxmlformats.org/officeDocument/2006/relationships/slide" Target="slides/slide9.xml"/><Relationship Id="rId58" Type="http://schemas.openxmlformats.org/officeDocument/2006/relationships/font" Target="fonts/RobotoMedium-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nvSpPr>
        <p:spPr>
          <a:xfrm>
            <a:off x="0" y="5406893"/>
            <a:ext cx="9233938" cy="1543183"/>
          </a:xfrm>
          <a:prstGeom prst="rect">
            <a:avLst/>
          </a:prstGeom>
          <a:solidFill>
            <a:srgbClr val="F2F2F2"/>
          </a:solidFill>
          <a:ln>
            <a:noFill/>
          </a:ln>
        </p:spPr>
        <p:txBody>
          <a:bodyPr anchorCtr="0" anchor="ctr" bIns="46225" lIns="92475" spcFirstLastPara="1" rIns="92475" wrap="square" tIns="462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4" name="Google Shape;4;n"/>
          <p:cNvSpPr txBox="1"/>
          <p:nvPr>
            <p:ph idx="2" type="hdr"/>
          </p:nvPr>
        </p:nvSpPr>
        <p:spPr>
          <a:xfrm>
            <a:off x="109538" y="2"/>
            <a:ext cx="3892763" cy="348711"/>
          </a:xfrm>
          <a:prstGeom prst="rect">
            <a:avLst/>
          </a:prstGeom>
          <a:noFill/>
          <a:ln>
            <a:noFill/>
          </a:ln>
        </p:spPr>
        <p:txBody>
          <a:bodyPr anchorCtr="0" anchor="t" bIns="46225" lIns="92475" spcFirstLastPara="1" rIns="92475" wrap="square" tIns="46225">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5" name="Google Shape;5;n"/>
          <p:cNvSpPr txBox="1"/>
          <p:nvPr>
            <p:ph idx="10" type="dt"/>
          </p:nvPr>
        </p:nvSpPr>
        <p:spPr>
          <a:xfrm>
            <a:off x="5231641" y="2"/>
            <a:ext cx="3894897" cy="348711"/>
          </a:xfrm>
          <a:prstGeom prst="rect">
            <a:avLst/>
          </a:prstGeom>
          <a:noFill/>
          <a:ln>
            <a:noFill/>
          </a:ln>
        </p:spPr>
        <p:txBody>
          <a:bodyPr anchorCtr="0" anchor="t" bIns="46225" lIns="92475" spcFirstLastPara="1" rIns="92475" wrap="square" tIns="46225">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6" name="Google Shape;6;n"/>
          <p:cNvSpPr/>
          <p:nvPr>
            <p:ph idx="3" type="sldImg"/>
          </p:nvPr>
        </p:nvSpPr>
        <p:spPr>
          <a:xfrm>
            <a:off x="109538" y="209550"/>
            <a:ext cx="9017000" cy="5072063"/>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 name="Google Shape;7;n"/>
          <p:cNvSpPr txBox="1"/>
          <p:nvPr>
            <p:ph idx="1" type="body"/>
          </p:nvPr>
        </p:nvSpPr>
        <p:spPr>
          <a:xfrm>
            <a:off x="124053" y="5490869"/>
            <a:ext cx="8987970" cy="674425"/>
          </a:xfrm>
          <a:prstGeom prst="rect">
            <a:avLst/>
          </a:prstGeom>
          <a:noFill/>
          <a:ln>
            <a:noFill/>
          </a:ln>
        </p:spPr>
        <p:txBody>
          <a:bodyPr anchorCtr="0" anchor="t" bIns="46225" lIns="92475" spcFirstLastPara="1" rIns="92475" wrap="square" tIns="46225">
            <a:no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Trebuchet MS"/>
                <a:ea typeface="Trebuchet MS"/>
                <a:cs typeface="Trebuchet MS"/>
                <a:sym typeface="Trebuchet MS"/>
              </a:defRPr>
            </a:lvl1pPr>
            <a:lvl2pPr indent="-304800" lvl="1" marL="9144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Trebuchet MS"/>
                <a:ea typeface="Trebuchet MS"/>
                <a:cs typeface="Trebuchet MS"/>
                <a:sym typeface="Trebuchet MS"/>
              </a:defRPr>
            </a:lvl2pPr>
            <a:lvl3pPr indent="-304800" lvl="2" marL="1371600" marR="0" rtl="0" algn="l">
              <a:lnSpc>
                <a:spcPct val="100000"/>
              </a:lnSpc>
              <a:spcBef>
                <a:spcPts val="600"/>
              </a:spcBef>
              <a:spcAft>
                <a:spcPts val="0"/>
              </a:spcAft>
              <a:buClr>
                <a:schemeClr val="dk2"/>
              </a:buClr>
              <a:buSzPts val="1200"/>
              <a:buFont typeface="Arial"/>
              <a:buChar char="•"/>
              <a:defRPr b="0" i="0" sz="1200" u="none" cap="none" strike="noStrike">
                <a:solidFill>
                  <a:schemeClr val="dk1"/>
                </a:solidFill>
                <a:latin typeface="Trebuchet MS"/>
                <a:ea typeface="Trebuchet MS"/>
                <a:cs typeface="Trebuchet MS"/>
                <a:sym typeface="Trebuchet MS"/>
              </a:defRPr>
            </a:lvl3pPr>
            <a:lvl4pPr indent="-292100" lvl="3" marL="1828800" marR="0" rtl="0" algn="l">
              <a:lnSpc>
                <a:spcPct val="100000"/>
              </a:lnSpc>
              <a:spcBef>
                <a:spcPts val="600"/>
              </a:spcBef>
              <a:spcAft>
                <a:spcPts val="0"/>
              </a:spcAft>
              <a:buClr>
                <a:schemeClr val="dk1"/>
              </a:buClr>
              <a:buSzPts val="1000"/>
              <a:buFont typeface="Arial"/>
              <a:buChar char="•"/>
              <a:defRPr b="0" i="0" sz="1000" u="none" cap="none" strike="noStrike">
                <a:solidFill>
                  <a:schemeClr val="dk1"/>
                </a:solidFill>
                <a:latin typeface="Trebuchet MS"/>
                <a:ea typeface="Trebuchet MS"/>
                <a:cs typeface="Trebuchet MS"/>
                <a:sym typeface="Trebuchet MS"/>
              </a:defRPr>
            </a:lvl4pPr>
            <a:lvl5pPr indent="-292100" lvl="4" marL="2286000" marR="0" rtl="0" algn="l">
              <a:lnSpc>
                <a:spcPct val="100000"/>
              </a:lnSpc>
              <a:spcBef>
                <a:spcPts val="600"/>
              </a:spcBef>
              <a:spcAft>
                <a:spcPts val="0"/>
              </a:spcAft>
              <a:buClr>
                <a:schemeClr val="dk2"/>
              </a:buClr>
              <a:buSzPts val="1000"/>
              <a:buFont typeface="Arial"/>
              <a:buChar char="•"/>
              <a:defRPr b="0" i="1" sz="1000" u="none" cap="none" strike="noStrike">
                <a:solidFill>
                  <a:schemeClr val="dk1"/>
                </a:solidFill>
                <a:latin typeface="Trebuchet MS"/>
                <a:ea typeface="Trebuchet MS"/>
                <a:cs typeface="Trebuchet MS"/>
                <a:sym typeface="Trebuchet MS"/>
              </a:defRPr>
            </a:lvl5pPr>
            <a:lvl6pPr indent="-228600" lvl="5" marL="2743200" marR="0" rtl="0" algn="l">
              <a:lnSpc>
                <a:spcPct val="100000"/>
              </a:lnSpc>
              <a:spcBef>
                <a:spcPts val="60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rebuchet MS"/>
                <a:ea typeface="Trebuchet MS"/>
                <a:cs typeface="Trebuchet MS"/>
                <a:sym typeface="Trebuchet MS"/>
              </a:defRPr>
            </a:lvl9pPr>
          </a:lstStyle>
          <a:p/>
        </p:txBody>
      </p:sp>
      <p:sp>
        <p:nvSpPr>
          <p:cNvPr id="8" name="Google Shape;8;n"/>
          <p:cNvSpPr txBox="1"/>
          <p:nvPr>
            <p:ph idx="11" type="ftr"/>
          </p:nvPr>
        </p:nvSpPr>
        <p:spPr>
          <a:xfrm>
            <a:off x="109538" y="6601367"/>
            <a:ext cx="3892763" cy="348710"/>
          </a:xfrm>
          <a:prstGeom prst="rect">
            <a:avLst/>
          </a:prstGeom>
          <a:noFill/>
          <a:ln>
            <a:noFill/>
          </a:ln>
        </p:spPr>
        <p:txBody>
          <a:bodyPr anchorCtr="0" anchor="b" bIns="46225" lIns="92475" spcFirstLastPara="1" rIns="92475" wrap="square" tIns="46225">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9" name="Google Shape;9;n"/>
          <p:cNvSpPr txBox="1"/>
          <p:nvPr>
            <p:ph idx="12" type="sldNum"/>
          </p:nvPr>
        </p:nvSpPr>
        <p:spPr>
          <a:xfrm>
            <a:off x="5231642" y="6601367"/>
            <a:ext cx="3880382" cy="348710"/>
          </a:xfrm>
          <a:prstGeom prst="rect">
            <a:avLst/>
          </a:prstGeom>
          <a:noFill/>
          <a:ln>
            <a:noFill/>
          </a:ln>
        </p:spPr>
        <p:txBody>
          <a:bodyPr anchorCtr="0" anchor="b" bIns="46225" lIns="92475" spcFirstLastPara="1" rIns="92475" wrap="square" tIns="46225">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Trebuchet MS"/>
                <a:ea typeface="Trebuchet MS"/>
                <a:cs typeface="Trebuchet MS"/>
                <a:sym typeface="Trebuchet MS"/>
              </a:rPr>
              <a:t>Notes view: </a:t>
            </a:r>
            <a:fld id="{00000000-1234-1234-1234-123412341234}" type="slidenum">
              <a:rPr b="0" i="0" lang="en-US" sz="800" u="none" cap="none" strike="noStrike">
                <a:solidFill>
                  <a:schemeClr val="dk1"/>
                </a:solidFill>
                <a:latin typeface="Trebuchet MS"/>
                <a:ea typeface="Trebuchet MS"/>
                <a:cs typeface="Trebuchet MS"/>
                <a:sym typeface="Trebuchet MS"/>
              </a:rPr>
              <a:t>‹#›</a:t>
            </a:fld>
            <a:endParaRPr b="0" i="0" sz="800" u="none" cap="none" strike="noStrike">
              <a:solidFill>
                <a:schemeClr val="dk1"/>
              </a:solidFill>
              <a:latin typeface="Trebuchet MS"/>
              <a:ea typeface="Trebuchet MS"/>
              <a:cs typeface="Trebuchet MS"/>
              <a:sym typeface="Trebuchet M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190">
          <p15:clr>
            <a:srgbClr val="F26B43"/>
          </p15:clr>
        </p15:guide>
        <p15:guide id="2" pos="2909">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0f8d8eed77_0_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04800" lvl="0" marL="457200" rtl="0" algn="l">
              <a:lnSpc>
                <a:spcPct val="100000"/>
              </a:lnSpc>
              <a:spcBef>
                <a:spcPts val="0"/>
              </a:spcBef>
              <a:spcAft>
                <a:spcPts val="0"/>
              </a:spcAft>
              <a:buSzPts val="1200"/>
              <a:buChar char="-"/>
            </a:pPr>
            <a:r>
              <a:t/>
            </a:r>
            <a:endParaRPr/>
          </a:p>
        </p:txBody>
      </p:sp>
      <p:sp>
        <p:nvSpPr>
          <p:cNvPr id="455" name="Google Shape;455;g20f8d8eed77_0_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10c9392064_1_1: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590" name="Google Shape;590;g210c9392064_1_1: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rPr lang="en-US"/>
              <a:t>Ziel: Aussagen über den Digitalisierungsgrad von ehrenamtlichen Organisationen zu machen; Ergebnisse zur Nutzung digitaler Tools und digitale Kompetenzen in einem Konstrukt zusammenzufassen </a:t>
            </a:r>
            <a:endParaRPr/>
          </a:p>
          <a:p>
            <a:pPr indent="-228600" lvl="0" marL="457200" rtl="0" algn="l">
              <a:lnSpc>
                <a:spcPct val="100000"/>
              </a:lnSpc>
              <a:spcBef>
                <a:spcPts val="600"/>
              </a:spcBef>
              <a:spcAft>
                <a:spcPts val="0"/>
              </a:spcAft>
              <a:buSzPts val="1200"/>
              <a:buNone/>
            </a:pPr>
            <a:r>
              <a:rPr lang="en-US"/>
              <a:t>Digi-Index. setzt sich aus 3 Indexe zusammen: Intern/extern/Kompetenzen  → Input von Christoph einholen</a:t>
            </a:r>
            <a:endParaRPr/>
          </a:p>
          <a:p>
            <a:pPr indent="-228600" lvl="0" marL="457200" rtl="0" algn="l">
              <a:lnSpc>
                <a:spcPct val="100000"/>
              </a:lnSpc>
              <a:spcBef>
                <a:spcPts val="600"/>
              </a:spcBef>
              <a:spcAft>
                <a:spcPts val="0"/>
              </a:spcAft>
              <a:buSzPts val="1200"/>
              <a:buNone/>
            </a:pPr>
            <a:r>
              <a:rPr lang="en-US"/>
              <a:t>Limitationen nennen (Digitale Infrastruktur, Hardware, Digitalisierungsstrategie nicht eingebunden). Dennoch erweist sich der Digi-Index als aussagekräftig. </a:t>
            </a:r>
            <a:endParaRPr/>
          </a:p>
        </p:txBody>
      </p:sp>
      <p:sp>
        <p:nvSpPr>
          <p:cNvPr id="591" name="Google Shape;591;g210c9392064_1_1: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0c44fb9aa9_0_41: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601" name="Google Shape;601;g20c44fb9aa9_0_41: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rPr lang="en-US"/>
              <a:t>Überleitung zu den Treibern: Ausnahmen für diese Regeln aus den Inteviews: Beispiele hierfür sind ein deutschlandweiter Tierzuchtverband mit 4.600 zugehörigen Vereinen,der vorwiegend postalisch kommuniziert, oder auch ein lokaler Naturschutzverein, der hochgradig digital arbeitet und mithilfe sozialer Medien Engagierte für Pflanz- und Ernteaktionen rekrutiert. Ausschlaggebend für solche „Ausreißer” sind individuelle Digitalisierungstreiber </a:t>
            </a:r>
            <a:endParaRPr/>
          </a:p>
        </p:txBody>
      </p:sp>
      <p:sp>
        <p:nvSpPr>
          <p:cNvPr id="602" name="Google Shape;602;g20c44fb9aa9_0_41: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0c3e328327_0_93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611" name="Google Shape;611;g20c3e328327_0_93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t/>
            </a:r>
            <a:endParaRPr/>
          </a:p>
        </p:txBody>
      </p:sp>
      <p:sp>
        <p:nvSpPr>
          <p:cNvPr id="612" name="Google Shape;612;g20c3e328327_0_93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0c44fb9aa9_0_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622" name="Google Shape;622;g20c44fb9aa9_0_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t/>
            </a:r>
            <a:endParaRPr/>
          </a:p>
        </p:txBody>
      </p:sp>
      <p:sp>
        <p:nvSpPr>
          <p:cNvPr id="623" name="Google Shape;623;g20c44fb9aa9_0_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0c44fb9aa9_0_32: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633" name="Google Shape;633;g20c44fb9aa9_0_32: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rPr lang="en-US"/>
              <a:t>Erläutern Ursachen: Wirkungsradius, Großstadteffekt, Engagementtätigkeit </a:t>
            </a:r>
            <a:endParaRPr/>
          </a:p>
          <a:p>
            <a:pPr indent="-228600" lvl="0" marL="457200" rtl="0" algn="l">
              <a:lnSpc>
                <a:spcPct val="100000"/>
              </a:lnSpc>
              <a:spcBef>
                <a:spcPts val="600"/>
              </a:spcBef>
              <a:spcAft>
                <a:spcPts val="0"/>
              </a:spcAft>
              <a:buSzPts val="1200"/>
              <a:buNone/>
            </a:pPr>
            <a:r>
              <a:rPr lang="en-US"/>
              <a:t>keine Monokausalität </a:t>
            </a:r>
            <a:endParaRPr/>
          </a:p>
        </p:txBody>
      </p:sp>
      <p:sp>
        <p:nvSpPr>
          <p:cNvPr id="634" name="Google Shape;634;g20c44fb9aa9_0_32: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0f8d8eed77_0_2865: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643" name="Google Shape;643;g20f8d8eed77_0_2865: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rPr lang="en-US"/>
              <a:t>Hauptfrage der mit dem Digi-Index nachgegangen werden konnte: gibt es raumbezogenen Unterschiede?</a:t>
            </a:r>
            <a:endParaRPr/>
          </a:p>
          <a:p>
            <a:pPr indent="-304800" lvl="0" marL="457200" rtl="0" algn="l">
              <a:lnSpc>
                <a:spcPct val="100000"/>
              </a:lnSpc>
              <a:spcBef>
                <a:spcPts val="600"/>
              </a:spcBef>
              <a:spcAft>
                <a:spcPts val="0"/>
              </a:spcAft>
              <a:buSzPts val="1200"/>
              <a:buChar char="●"/>
            </a:pPr>
            <a:r>
              <a:rPr lang="en-US"/>
              <a:t>wenig Schwankungen innerhalb von ländlichen Räumen </a:t>
            </a:r>
            <a:endParaRPr/>
          </a:p>
          <a:p>
            <a:pPr indent="-304800" lvl="0" marL="457200" rtl="0" algn="l">
              <a:lnSpc>
                <a:spcPct val="100000"/>
              </a:lnSpc>
              <a:spcBef>
                <a:spcPts val="0"/>
              </a:spcBef>
              <a:spcAft>
                <a:spcPts val="0"/>
              </a:spcAft>
              <a:buSzPts val="1200"/>
              <a:buChar char="●"/>
            </a:pPr>
            <a:r>
              <a:rPr lang="en-US"/>
              <a:t>Gründe für digitalere Großstädte: ….</a:t>
            </a:r>
            <a:endParaRPr/>
          </a:p>
          <a:p>
            <a:pPr indent="-228600" lvl="0" marL="457200" rtl="0" algn="l">
              <a:lnSpc>
                <a:spcPct val="100000"/>
              </a:lnSpc>
              <a:spcBef>
                <a:spcPts val="600"/>
              </a:spcBef>
              <a:spcAft>
                <a:spcPts val="0"/>
              </a:spcAft>
              <a:buSzPts val="1200"/>
              <a:buNone/>
            </a:pPr>
            <a:r>
              <a:t/>
            </a:r>
            <a:endParaRPr/>
          </a:p>
        </p:txBody>
      </p:sp>
      <p:sp>
        <p:nvSpPr>
          <p:cNvPr id="644" name="Google Shape;644;g20f8d8eed77_0_2865: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0c3e328327_0_94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653" name="Google Shape;653;g20c3e328327_0_94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15000"/>
              </a:lnSpc>
              <a:spcBef>
                <a:spcPts val="800"/>
              </a:spcBef>
              <a:spcAft>
                <a:spcPts val="0"/>
              </a:spcAft>
              <a:buSzPts val="1200"/>
              <a:buNone/>
            </a:pPr>
            <a:r>
              <a:rPr lang="en-US" sz="1600">
                <a:solidFill>
                  <a:srgbClr val="003948"/>
                </a:solidFill>
                <a:latin typeface="Merriweather Sans Light"/>
                <a:ea typeface="Merriweather Sans Light"/>
                <a:cs typeface="Merriweather Sans Light"/>
                <a:sym typeface="Merriweather Sans Light"/>
              </a:rPr>
              <a:t>(z.B. Gemeinde, Kirche, Freiwilligenagenturen)</a:t>
            </a:r>
            <a:endParaRPr sz="1600">
              <a:solidFill>
                <a:srgbClr val="003948"/>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solidFill>
                <a:srgbClr val="003948"/>
              </a:solidFill>
            </a:endParaRPr>
          </a:p>
        </p:txBody>
      </p:sp>
      <p:sp>
        <p:nvSpPr>
          <p:cNvPr id="654" name="Google Shape;654;g20c3e328327_0_94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0c44fb9aa9_0_5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676" name="Google Shape;676;g20c44fb9aa9_0_5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30200" lvl="0" marL="457200" rtl="0" algn="l">
              <a:lnSpc>
                <a:spcPct val="115000"/>
              </a:lnSpc>
              <a:spcBef>
                <a:spcPts val="800"/>
              </a:spcBef>
              <a:spcAft>
                <a:spcPts val="0"/>
              </a:spcAft>
              <a:buClr>
                <a:srgbClr val="003948"/>
              </a:buClr>
              <a:buSzPts val="1600"/>
              <a:buFont typeface="Merriweather Sans Light"/>
              <a:buChar char="●"/>
            </a:pPr>
            <a:r>
              <a:rPr b="1" lang="en-US" sz="1600">
                <a:solidFill>
                  <a:srgbClr val="003948"/>
                </a:solidFill>
                <a:latin typeface="Merriweather Sans"/>
                <a:ea typeface="Merriweather Sans"/>
                <a:cs typeface="Merriweather Sans"/>
                <a:sym typeface="Merriweather Sans"/>
              </a:rPr>
              <a:t>Mangelnde Ressource</a:t>
            </a:r>
            <a:r>
              <a:rPr b="1" lang="en-US" sz="1600">
                <a:solidFill>
                  <a:srgbClr val="003948"/>
                </a:solidFill>
                <a:latin typeface="Merriweather Sans"/>
                <a:ea typeface="Merriweather Sans"/>
                <a:cs typeface="Merriweather Sans"/>
                <a:sym typeface="Merriweather Sans"/>
                <a:extLst>
                  <a:ext uri="http://customooxmlschemas.google.com/">
                    <go:slidesCustomData xmlns:go="http://customooxmlschemas.google.com/" textRoundtripDataId="17"/>
                  </a:ext>
                </a:extLst>
              </a:rPr>
              <a:t>n</a:t>
            </a:r>
            <a:r>
              <a:rPr lang="en-US" sz="1600">
                <a:solidFill>
                  <a:srgbClr val="003948"/>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18"/>
                  </a:ext>
                </a:extLst>
              </a:rPr>
              <a:t> (37% l.R., 41% Großstädte)</a:t>
            </a:r>
            <a:endParaRPr sz="1600">
              <a:solidFill>
                <a:srgbClr val="003948"/>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19"/>
                </a:ext>
              </a:extLst>
            </a:endParaRPr>
          </a:p>
          <a:p>
            <a:pPr indent="-330200" lvl="0" marL="457200" rtl="0" algn="l">
              <a:lnSpc>
                <a:spcPct val="115000"/>
              </a:lnSpc>
              <a:spcBef>
                <a:spcPts val="800"/>
              </a:spcBef>
              <a:spcAft>
                <a:spcPts val="0"/>
              </a:spcAft>
              <a:buClr>
                <a:srgbClr val="003948"/>
              </a:buClr>
              <a:buSzPts val="1600"/>
              <a:buFont typeface="Merriweather Sans"/>
              <a:buChar char="●"/>
            </a:pPr>
            <a:r>
              <a:rPr b="1" lang="en-US" sz="1600">
                <a:solidFill>
                  <a:srgbClr val="003948"/>
                </a:solidFill>
                <a:latin typeface="Merriweather Sans"/>
                <a:ea typeface="Merriweather Sans"/>
                <a:cs typeface="Merriweather Sans"/>
                <a:sym typeface="Merriweather Sans"/>
                <a:extLst>
                  <a:ext uri="http://customooxmlschemas.google.com/">
                    <go:slidesCustomData xmlns:go="http://customooxmlschemas.google.com/" textRoundtripDataId="20"/>
                  </a:ext>
                </a:extLst>
              </a:rPr>
              <a:t>Fehlendes Budget </a:t>
            </a:r>
            <a:r>
              <a:rPr lang="en-US" sz="1600">
                <a:solidFill>
                  <a:srgbClr val="003948"/>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21"/>
                  </a:ext>
                </a:extLst>
              </a:rPr>
              <a:t>(35% l.R., 36% Großstädte) </a:t>
            </a:r>
            <a:endParaRPr sz="1600">
              <a:solidFill>
                <a:srgbClr val="003948"/>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22"/>
                </a:ext>
              </a:extLst>
            </a:endParaRPr>
          </a:p>
          <a:p>
            <a:pPr indent="-330200" lvl="0" marL="457200" rtl="0" algn="l">
              <a:lnSpc>
                <a:spcPct val="115000"/>
              </a:lnSpc>
              <a:spcBef>
                <a:spcPts val="800"/>
              </a:spcBef>
              <a:spcAft>
                <a:spcPts val="0"/>
              </a:spcAft>
              <a:buClr>
                <a:srgbClr val="003948"/>
              </a:buClr>
              <a:buSzPts val="1600"/>
              <a:buFont typeface="Merriweather Sans"/>
              <a:buChar char="●"/>
            </a:pPr>
            <a:r>
              <a:rPr b="1" lang="en-US" sz="1600">
                <a:solidFill>
                  <a:srgbClr val="003948"/>
                </a:solidFill>
                <a:latin typeface="Merriweather Sans"/>
                <a:ea typeface="Merriweather Sans"/>
                <a:cs typeface="Merriweather Sans"/>
                <a:sym typeface="Merriweather Sans"/>
                <a:extLst>
                  <a:ext uri="http://customooxmlschemas.google.com/">
                    <go:slidesCustomData xmlns:go="http://customooxmlschemas.google.com/" textRoundtripDataId="23"/>
                  </a:ext>
                </a:extLst>
              </a:rPr>
              <a:t>Mangelhafte Kompetenzen, fehlendes Wissen</a:t>
            </a:r>
            <a:r>
              <a:rPr lang="en-US" sz="1600">
                <a:solidFill>
                  <a:srgbClr val="003948"/>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24"/>
                  </a:ext>
                </a:extLst>
              </a:rPr>
              <a:t> (31% l.R., 37% Großstädte)</a:t>
            </a:r>
            <a:endParaRPr sz="1600">
              <a:solidFill>
                <a:srgbClr val="003948"/>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25"/>
                </a:ext>
              </a:extLst>
            </a:endParaRPr>
          </a:p>
          <a:p>
            <a:pPr indent="-330200" lvl="0" marL="457200" rtl="0" algn="l">
              <a:lnSpc>
                <a:spcPct val="115000"/>
              </a:lnSpc>
              <a:spcBef>
                <a:spcPts val="800"/>
              </a:spcBef>
              <a:spcAft>
                <a:spcPts val="0"/>
              </a:spcAft>
              <a:buClr>
                <a:srgbClr val="003948"/>
              </a:buClr>
              <a:buSzPts val="1600"/>
              <a:buFont typeface="Merriweather Sans Light"/>
              <a:buChar char="●"/>
            </a:pPr>
            <a:r>
              <a:rPr lang="en-US" sz="1600">
                <a:solidFill>
                  <a:srgbClr val="003948"/>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26"/>
                  </a:ext>
                </a:extLst>
              </a:rPr>
              <a:t>Unsicherheit hinsichtlich Rechtslage,  </a:t>
            </a:r>
            <a:r>
              <a:rPr b="1" lang="en-US" sz="1600">
                <a:solidFill>
                  <a:srgbClr val="003948"/>
                </a:solidFill>
                <a:latin typeface="Merriweather Sans"/>
                <a:ea typeface="Merriweather Sans"/>
                <a:cs typeface="Merriweather Sans"/>
                <a:sym typeface="Merriweather Sans"/>
                <a:extLst>
                  <a:ext uri="http://customooxmlschemas.google.com/">
                    <go:slidesCustomData xmlns:go="http://customooxmlschemas.google.com/" textRoundtripDataId="27"/>
                  </a:ext>
                </a:extLst>
              </a:rPr>
              <a:t>Datenschutz </a:t>
            </a:r>
            <a:r>
              <a:rPr lang="en-US" sz="1600">
                <a:solidFill>
                  <a:srgbClr val="003948"/>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28"/>
                  </a:ext>
                </a:extLst>
              </a:rPr>
              <a:t> (27% l.R., 21% Großstädte)</a:t>
            </a:r>
            <a:endParaRPr sz="1600">
              <a:solidFill>
                <a:srgbClr val="003948"/>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rgbClr val="003948"/>
              </a:buClr>
              <a:buSzPts val="1600"/>
              <a:buFont typeface="Merriweather Sans Light"/>
              <a:buChar char="●"/>
            </a:pPr>
            <a:r>
              <a:rPr b="1" lang="en-US" sz="1600">
                <a:solidFill>
                  <a:srgbClr val="003948"/>
                </a:solidFill>
                <a:latin typeface="Merriweather Sans"/>
                <a:ea typeface="Merriweather Sans"/>
                <a:cs typeface="Merriweather Sans"/>
                <a:sym typeface="Merriweather Sans"/>
              </a:rPr>
              <a:t>Digitalisierungsskepsis </a:t>
            </a:r>
            <a:r>
              <a:rPr lang="en-US" sz="1600">
                <a:solidFill>
                  <a:srgbClr val="003948"/>
                </a:solidFill>
                <a:latin typeface="Merriweather Sans Light"/>
                <a:ea typeface="Merriweather Sans Light"/>
                <a:cs typeface="Merriweather Sans Light"/>
                <a:sym typeface="Merriweather Sans Light"/>
              </a:rPr>
              <a:t>versus </a:t>
            </a:r>
            <a:r>
              <a:rPr b="1" lang="en-US" sz="1600">
                <a:solidFill>
                  <a:srgbClr val="003948"/>
                </a:solidFill>
                <a:latin typeface="Merriweather Sans"/>
                <a:ea typeface="Merriweather Sans"/>
                <a:cs typeface="Merriweather Sans"/>
                <a:sym typeface="Merriweather Sans"/>
              </a:rPr>
              <a:t>fehlenden Mehrwert </a:t>
            </a:r>
            <a:r>
              <a:rPr lang="en-US" sz="1600">
                <a:solidFill>
                  <a:srgbClr val="003948"/>
                </a:solidFill>
                <a:latin typeface="Merriweather Sans Light"/>
                <a:ea typeface="Merriweather Sans Light"/>
                <a:cs typeface="Merriweather Sans Light"/>
                <a:sym typeface="Merriweather Sans Light"/>
              </a:rPr>
              <a:t> </a:t>
            </a:r>
            <a:endParaRPr b="1" sz="1600">
              <a:solidFill>
                <a:srgbClr val="003948"/>
              </a:solidFill>
              <a:latin typeface="Merriweather Sans"/>
              <a:ea typeface="Merriweather Sans"/>
              <a:cs typeface="Merriweather Sans"/>
              <a:sym typeface="Merriweather Sans"/>
            </a:endParaRPr>
          </a:p>
          <a:p>
            <a:pPr indent="-330200" lvl="0" marL="457200" rtl="0" algn="l">
              <a:lnSpc>
                <a:spcPct val="115000"/>
              </a:lnSpc>
              <a:spcBef>
                <a:spcPts val="800"/>
              </a:spcBef>
              <a:spcAft>
                <a:spcPts val="0"/>
              </a:spcAft>
              <a:buClr>
                <a:srgbClr val="003948"/>
              </a:buClr>
              <a:buSzPts val="1600"/>
              <a:buFont typeface="Merriweather Sans Light"/>
              <a:buChar char="●"/>
            </a:pPr>
            <a:r>
              <a:rPr b="1" lang="en-US" sz="1600">
                <a:solidFill>
                  <a:srgbClr val="003948"/>
                </a:solidFill>
                <a:latin typeface="Merriweather Sans"/>
                <a:ea typeface="Merriweather Sans"/>
                <a:cs typeface="Merriweather Sans"/>
                <a:sym typeface="Merriweather Sans"/>
              </a:rPr>
              <a:t>Verstetigung und Strukturierung</a:t>
            </a:r>
            <a:r>
              <a:rPr lang="en-US" sz="1600">
                <a:solidFill>
                  <a:srgbClr val="003948"/>
                </a:solidFill>
                <a:latin typeface="Merriweather Sans Light"/>
                <a:ea typeface="Merriweather Sans Light"/>
                <a:cs typeface="Merriweather Sans Light"/>
                <a:sym typeface="Merriweather Sans Light"/>
              </a:rPr>
              <a:t> von Digitalisierungsprozessen</a:t>
            </a:r>
            <a:endParaRPr sz="1600">
              <a:solidFill>
                <a:srgbClr val="003948"/>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rgbClr val="003948"/>
              </a:buClr>
              <a:buSzPts val="1600"/>
              <a:buFont typeface="Merriweather Sans"/>
              <a:buChar char="●"/>
            </a:pPr>
            <a:r>
              <a:rPr b="1" lang="en-US" sz="1600">
                <a:solidFill>
                  <a:srgbClr val="003948"/>
                </a:solidFill>
                <a:latin typeface="Merriweather Sans"/>
                <a:ea typeface="Merriweather Sans"/>
                <a:cs typeface="Merriweather Sans"/>
                <a:sym typeface="Merriweather Sans"/>
              </a:rPr>
              <a:t>Breitbandausbau?</a:t>
            </a:r>
            <a:endParaRPr b="1" sz="1600">
              <a:solidFill>
                <a:srgbClr val="003948"/>
              </a:solidFill>
              <a:latin typeface="Merriweather Sans"/>
              <a:ea typeface="Merriweather Sans"/>
              <a:cs typeface="Merriweather Sans"/>
              <a:sym typeface="Merriweather Sans"/>
            </a:endParaRPr>
          </a:p>
          <a:p>
            <a:pPr indent="0" lvl="0" marL="457200" rtl="0" algn="l">
              <a:lnSpc>
                <a:spcPct val="100000"/>
              </a:lnSpc>
              <a:spcBef>
                <a:spcPts val="0"/>
              </a:spcBef>
              <a:spcAft>
                <a:spcPts val="0"/>
              </a:spcAft>
              <a:buClr>
                <a:srgbClr val="000000"/>
              </a:buClr>
              <a:buSzPts val="1000"/>
              <a:buFont typeface="Arial"/>
              <a:buNone/>
            </a:pPr>
            <a:r>
              <a:t/>
            </a:r>
            <a:endParaRPr i="1" sz="1000">
              <a:solidFill>
                <a:srgbClr val="000000"/>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rgbClr val="000000"/>
              </a:solidFill>
              <a:latin typeface="Arial"/>
              <a:ea typeface="Arial"/>
              <a:cs typeface="Arial"/>
              <a:sym typeface="Arial"/>
            </a:endParaRPr>
          </a:p>
          <a:p>
            <a:pPr indent="0" lvl="0" marL="0" rtl="0" algn="l">
              <a:lnSpc>
                <a:spcPct val="115000"/>
              </a:lnSpc>
              <a:spcBef>
                <a:spcPts val="800"/>
              </a:spcBef>
              <a:spcAft>
                <a:spcPts val="0"/>
              </a:spcAft>
              <a:buClr>
                <a:srgbClr val="000000"/>
              </a:buClr>
              <a:buSzPts val="1400"/>
              <a:buFont typeface="Arial"/>
              <a:buNone/>
            </a:pPr>
            <a:r>
              <a:t/>
            </a:r>
            <a:endParaRPr sz="1400">
              <a:solidFill>
                <a:srgbClr val="000000"/>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p>
        </p:txBody>
      </p:sp>
      <p:sp>
        <p:nvSpPr>
          <p:cNvPr id="677" name="Google Shape;677;g20c44fb9aa9_0_5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0c44fb9aa9_0_6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02" name="Google Shape;702;g20c44fb9aa9_0_6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t/>
            </a:r>
            <a:endParaRPr/>
          </a:p>
        </p:txBody>
      </p:sp>
      <p:sp>
        <p:nvSpPr>
          <p:cNvPr id="703" name="Google Shape;703;g20c44fb9aa9_0_6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0fba1003ba_0_679: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12" name="Google Shape;712;g20fba1003ba_0_679: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30200" lvl="0" marL="457200" rtl="0" algn="l">
              <a:lnSpc>
                <a:spcPct val="115000"/>
              </a:lnSpc>
              <a:spcBef>
                <a:spcPts val="800"/>
              </a:spcBef>
              <a:spcAft>
                <a:spcPts val="0"/>
              </a:spcAft>
              <a:buClr>
                <a:srgbClr val="003948"/>
              </a:buClr>
              <a:buSzPts val="1600"/>
              <a:buFont typeface="Merriweather Sans Light"/>
              <a:buChar char="●"/>
            </a:pPr>
            <a:r>
              <a:rPr lang="en-US" sz="1600">
                <a:solidFill>
                  <a:srgbClr val="003948"/>
                </a:solidFill>
                <a:latin typeface="Merriweather Sans Light"/>
                <a:ea typeface="Merriweather Sans Light"/>
                <a:cs typeface="Merriweather Sans Light"/>
                <a:sym typeface="Merriweather Sans Light"/>
              </a:rPr>
              <a:t>Aus Sicht der ehrenamtlichen Organisationen bietet die Digitalisierung viele Chancen:  </a:t>
            </a:r>
            <a:endParaRPr sz="1600">
              <a:solidFill>
                <a:srgbClr val="003948"/>
              </a:solidFill>
              <a:latin typeface="Merriweather Sans Light"/>
              <a:ea typeface="Merriweather Sans Light"/>
              <a:cs typeface="Merriweather Sans Light"/>
              <a:sym typeface="Merriweather Sans Light"/>
            </a:endParaRPr>
          </a:p>
          <a:p>
            <a:pPr indent="-330200" lvl="1" marL="914400" rtl="0" algn="l">
              <a:lnSpc>
                <a:spcPct val="115000"/>
              </a:lnSpc>
              <a:spcBef>
                <a:spcPts val="800"/>
              </a:spcBef>
              <a:spcAft>
                <a:spcPts val="0"/>
              </a:spcAft>
              <a:buClr>
                <a:srgbClr val="003948"/>
              </a:buClr>
              <a:buSzPts val="1600"/>
              <a:buFont typeface="Merriweather Sans Light"/>
              <a:buChar char="○"/>
            </a:pPr>
            <a:r>
              <a:rPr lang="en-US" sz="1600">
                <a:solidFill>
                  <a:srgbClr val="003948"/>
                </a:solidFill>
                <a:latin typeface="Merriweather Sans Light"/>
                <a:ea typeface="Merriweather Sans Light"/>
                <a:cs typeface="Merriweather Sans Light"/>
                <a:sym typeface="Merriweather Sans Light"/>
              </a:rPr>
              <a:t>Verbesserung der internen </a:t>
            </a:r>
            <a:r>
              <a:rPr b="1" lang="en-US" sz="1600">
                <a:solidFill>
                  <a:srgbClr val="003948"/>
                </a:solidFill>
                <a:latin typeface="Merriweather Sans"/>
                <a:ea typeface="Merriweather Sans"/>
                <a:cs typeface="Merriweather Sans"/>
                <a:sym typeface="Merriweather Sans"/>
              </a:rPr>
              <a:t>Kommunikation und Zusammenarbeit </a:t>
            </a:r>
            <a:r>
              <a:rPr lang="en-US" sz="1600">
                <a:solidFill>
                  <a:srgbClr val="003948"/>
                </a:solidFill>
                <a:latin typeface="Merriweather Sans Light"/>
                <a:ea typeface="Merriweather Sans Light"/>
                <a:cs typeface="Merriweather Sans Light"/>
                <a:sym typeface="Merriweather Sans Light"/>
              </a:rPr>
              <a:t>(ca. 75 %)</a:t>
            </a:r>
            <a:endParaRPr sz="1600">
              <a:solidFill>
                <a:srgbClr val="003948"/>
              </a:solidFill>
              <a:latin typeface="Merriweather Sans Light"/>
              <a:ea typeface="Merriweather Sans Light"/>
              <a:cs typeface="Merriweather Sans Light"/>
              <a:sym typeface="Merriweather Sans Light"/>
            </a:endParaRPr>
          </a:p>
          <a:p>
            <a:pPr indent="-330200" lvl="1" marL="914400" rtl="0" algn="l">
              <a:lnSpc>
                <a:spcPct val="115000"/>
              </a:lnSpc>
              <a:spcBef>
                <a:spcPts val="800"/>
              </a:spcBef>
              <a:spcAft>
                <a:spcPts val="0"/>
              </a:spcAft>
              <a:buClr>
                <a:srgbClr val="003948"/>
              </a:buClr>
              <a:buSzPts val="1600"/>
              <a:buFont typeface="Merriweather Sans Light"/>
              <a:buChar char="○"/>
            </a:pPr>
            <a:r>
              <a:rPr lang="en-US" sz="1600">
                <a:solidFill>
                  <a:srgbClr val="003948"/>
                </a:solidFill>
                <a:latin typeface="Merriweather Sans Light"/>
                <a:ea typeface="Merriweather Sans Light"/>
                <a:cs typeface="Merriweather Sans Light"/>
                <a:sym typeface="Merriweather Sans Light"/>
              </a:rPr>
              <a:t>Erhöhung des </a:t>
            </a:r>
            <a:r>
              <a:rPr b="1" lang="en-US" sz="1600">
                <a:solidFill>
                  <a:srgbClr val="003948"/>
                </a:solidFill>
                <a:latin typeface="Merriweather Sans"/>
                <a:ea typeface="Merriweather Sans"/>
                <a:cs typeface="Merriweather Sans"/>
                <a:sym typeface="Merriweather Sans"/>
              </a:rPr>
              <a:t>Bekanntheitsgrades</a:t>
            </a:r>
            <a:r>
              <a:rPr lang="en-US" sz="1600">
                <a:solidFill>
                  <a:srgbClr val="003948"/>
                </a:solidFill>
                <a:latin typeface="Merriweather Sans Light"/>
                <a:ea typeface="Merriweather Sans Light"/>
                <a:cs typeface="Merriweather Sans Light"/>
                <a:sym typeface="Merriweather Sans Light"/>
              </a:rPr>
              <a:t>, Möglichkeiten der </a:t>
            </a:r>
            <a:r>
              <a:rPr b="1" lang="en-US" sz="1600">
                <a:solidFill>
                  <a:srgbClr val="003948"/>
                </a:solidFill>
                <a:latin typeface="Merriweather Sans"/>
                <a:ea typeface="Merriweather Sans"/>
                <a:cs typeface="Merriweather Sans"/>
                <a:sym typeface="Merriweather Sans"/>
              </a:rPr>
              <a:t>Mitgliedergewinnung</a:t>
            </a:r>
            <a:r>
              <a:rPr lang="en-US" sz="1600">
                <a:solidFill>
                  <a:srgbClr val="003948"/>
                </a:solidFill>
                <a:latin typeface="Merriweather Sans Light"/>
                <a:ea typeface="Merriweather Sans Light"/>
                <a:cs typeface="Merriweather Sans Light"/>
                <a:sym typeface="Merriweather Sans Light"/>
              </a:rPr>
              <a:t> (ca. 65 %)</a:t>
            </a:r>
            <a:endParaRPr sz="1600">
              <a:solidFill>
                <a:srgbClr val="003948"/>
              </a:solidFill>
              <a:latin typeface="Merriweather Sans Light"/>
              <a:ea typeface="Merriweather Sans Light"/>
              <a:cs typeface="Merriweather Sans Light"/>
              <a:sym typeface="Merriweather Sans Light"/>
            </a:endParaRPr>
          </a:p>
          <a:p>
            <a:pPr indent="-330200" lvl="1" marL="914400" rtl="0" algn="l">
              <a:lnSpc>
                <a:spcPct val="115000"/>
              </a:lnSpc>
              <a:spcBef>
                <a:spcPts val="800"/>
              </a:spcBef>
              <a:spcAft>
                <a:spcPts val="0"/>
              </a:spcAft>
              <a:buClr>
                <a:srgbClr val="003948"/>
              </a:buClr>
              <a:buSzPts val="1600"/>
              <a:buFont typeface="Merriweather Sans Light"/>
              <a:buChar char="○"/>
            </a:pPr>
            <a:r>
              <a:rPr lang="en-US" sz="1600">
                <a:solidFill>
                  <a:srgbClr val="003948"/>
                </a:solidFill>
                <a:latin typeface="Merriweather Sans Light"/>
                <a:ea typeface="Merriweather Sans Light"/>
                <a:cs typeface="Merriweather Sans Light"/>
                <a:sym typeface="Merriweather Sans Light"/>
              </a:rPr>
              <a:t> die </a:t>
            </a:r>
            <a:r>
              <a:rPr b="1" lang="en-US" sz="1600">
                <a:solidFill>
                  <a:srgbClr val="003948"/>
                </a:solidFill>
                <a:latin typeface="Merriweather Sans"/>
                <a:ea typeface="Merriweather Sans"/>
                <a:cs typeface="Merriweather Sans"/>
                <a:sym typeface="Merriweather Sans"/>
              </a:rPr>
              <a:t>Zeitersparnis </a:t>
            </a:r>
            <a:r>
              <a:rPr lang="en-US" sz="1600">
                <a:solidFill>
                  <a:srgbClr val="003948"/>
                </a:solidFill>
                <a:latin typeface="Merriweather Sans Light"/>
                <a:ea typeface="Merriweather Sans Light"/>
                <a:cs typeface="Merriweather Sans Light"/>
                <a:sym typeface="Merriweather Sans Light"/>
              </a:rPr>
              <a:t>(ca. 60 %) </a:t>
            </a:r>
            <a:endParaRPr sz="1600">
              <a:solidFill>
                <a:srgbClr val="003948"/>
              </a:solidFill>
              <a:latin typeface="Merriweather Sans Light"/>
              <a:ea typeface="Merriweather Sans Light"/>
              <a:cs typeface="Merriweather Sans Light"/>
              <a:sym typeface="Merriweather Sans Light"/>
            </a:endParaRPr>
          </a:p>
          <a:p>
            <a:pPr indent="-330200" lvl="1" marL="914400" rtl="0" algn="l">
              <a:lnSpc>
                <a:spcPct val="115000"/>
              </a:lnSpc>
              <a:spcBef>
                <a:spcPts val="800"/>
              </a:spcBef>
              <a:spcAft>
                <a:spcPts val="0"/>
              </a:spcAft>
              <a:buClr>
                <a:srgbClr val="003948"/>
              </a:buClr>
              <a:buSzPts val="1600"/>
              <a:buFont typeface="Merriweather Sans Light"/>
              <a:buChar char="○"/>
            </a:pPr>
            <a:r>
              <a:rPr lang="en-US" sz="1600">
                <a:solidFill>
                  <a:srgbClr val="003948"/>
                </a:solidFill>
                <a:latin typeface="Merriweather Sans Light"/>
                <a:ea typeface="Merriweather Sans Light"/>
                <a:cs typeface="Merriweather Sans Light"/>
                <a:sym typeface="Merriweather Sans Light"/>
              </a:rPr>
              <a:t>das </a:t>
            </a:r>
            <a:r>
              <a:rPr b="1" lang="en-US" sz="1600">
                <a:solidFill>
                  <a:srgbClr val="003948"/>
                </a:solidFill>
                <a:latin typeface="Merriweather Sans"/>
                <a:ea typeface="Merriweather Sans"/>
                <a:cs typeface="Merriweather Sans"/>
                <a:sym typeface="Merriweather Sans"/>
              </a:rPr>
              <a:t>Vermeiden von langen Wegen</a:t>
            </a:r>
            <a:r>
              <a:rPr lang="en-US" sz="1600">
                <a:solidFill>
                  <a:srgbClr val="003948"/>
                </a:solidFill>
                <a:latin typeface="Merriweather Sans Light"/>
                <a:ea typeface="Merriweather Sans Light"/>
                <a:cs typeface="Merriweather Sans Light"/>
                <a:sym typeface="Merriweather Sans Light"/>
              </a:rPr>
              <a:t> (ca. 55 %) </a:t>
            </a:r>
            <a:endParaRPr sz="1600">
              <a:solidFill>
                <a:srgbClr val="003948"/>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rgbClr val="003948"/>
              </a:buClr>
              <a:buSzPts val="1600"/>
              <a:buFont typeface="Merriweather Sans Light"/>
              <a:buChar char="●"/>
            </a:pPr>
            <a:r>
              <a:rPr lang="en-US" sz="1600">
                <a:solidFill>
                  <a:srgbClr val="003948"/>
                </a:solidFill>
                <a:latin typeface="Merriweather Sans Light"/>
                <a:ea typeface="Merriweather Sans Light"/>
                <a:cs typeface="Merriweather Sans Light"/>
                <a:sym typeface="Merriweather Sans Light"/>
              </a:rPr>
              <a:t>Bereits viele Potenziale werden genutzt, einige </a:t>
            </a:r>
            <a:r>
              <a:rPr b="1" lang="en-US" sz="1600">
                <a:solidFill>
                  <a:srgbClr val="003948"/>
                </a:solidFill>
                <a:latin typeface="Merriweather Sans"/>
                <a:ea typeface="Merriweather Sans"/>
                <a:cs typeface="Merriweather Sans"/>
                <a:sym typeface="Merriweather Sans"/>
              </a:rPr>
              <a:t>neue, zukunftsweisende Chancen noch wenig im Bewusstsein</a:t>
            </a:r>
            <a:endParaRPr b="1" sz="1600">
              <a:solidFill>
                <a:srgbClr val="003948"/>
              </a:solidFill>
              <a:latin typeface="Merriweather Sans"/>
              <a:ea typeface="Merriweather Sans"/>
              <a:cs typeface="Merriweather Sans"/>
              <a:sym typeface="Merriweather Sans"/>
            </a:endParaRPr>
          </a:p>
          <a:p>
            <a:pPr indent="-330200" lvl="1" marL="914400" rtl="0" algn="l">
              <a:lnSpc>
                <a:spcPct val="115000"/>
              </a:lnSpc>
              <a:spcBef>
                <a:spcPts val="800"/>
              </a:spcBef>
              <a:spcAft>
                <a:spcPts val="0"/>
              </a:spcAft>
              <a:buClr>
                <a:srgbClr val="003948"/>
              </a:buClr>
              <a:buSzPts val="1600"/>
              <a:buFont typeface="Merriweather Sans Light"/>
              <a:buChar char="○"/>
            </a:pPr>
            <a:r>
              <a:rPr lang="en-US" sz="1600">
                <a:solidFill>
                  <a:srgbClr val="003948"/>
                </a:solidFill>
                <a:latin typeface="Merriweather Sans Light"/>
                <a:ea typeface="Merriweather Sans Light"/>
                <a:cs typeface="Merriweather Sans Light"/>
                <a:sym typeface="Merriweather Sans Light"/>
              </a:rPr>
              <a:t> </a:t>
            </a:r>
            <a:r>
              <a:rPr lang="en-US" sz="1600">
                <a:solidFill>
                  <a:srgbClr val="003948"/>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29"/>
                  </a:ext>
                </a:extLst>
              </a:rPr>
              <a:t>Flexibilisierung des Engagements durch zeitversetztes Arbeiten oder Engagement für einzelne Projekte</a:t>
            </a:r>
            <a:endParaRPr sz="1600">
              <a:solidFill>
                <a:srgbClr val="003948"/>
              </a:solidFill>
              <a:latin typeface="Merriweather Sans Light"/>
              <a:ea typeface="Merriweather Sans Light"/>
              <a:cs typeface="Merriweather Sans Light"/>
              <a:sym typeface="Merriweather Sans Light"/>
            </a:endParaRPr>
          </a:p>
          <a:p>
            <a:pPr indent="0" lvl="0" marL="0" rtl="0" algn="l">
              <a:lnSpc>
                <a:spcPct val="115000"/>
              </a:lnSpc>
              <a:spcBef>
                <a:spcPts val="0"/>
              </a:spcBef>
              <a:spcAft>
                <a:spcPts val="0"/>
              </a:spcAft>
              <a:buClr>
                <a:srgbClr val="000000"/>
              </a:buClr>
              <a:buSzPts val="1600"/>
              <a:buFont typeface="Arial"/>
              <a:buNone/>
            </a:pPr>
            <a:r>
              <a:rPr lang="en-US" sz="1600">
                <a:solidFill>
                  <a:srgbClr val="003948"/>
                </a:solidFill>
                <a:latin typeface="Merriweather Sans Light"/>
                <a:ea typeface="Merriweather Sans Light"/>
                <a:cs typeface="Merriweather Sans Light"/>
                <a:sym typeface="Merriweather Sans Light"/>
              </a:rPr>
              <a:t>CHANCEN WAHRNEHMEN VS. UMSETZEN</a:t>
            </a:r>
            <a:endParaRPr sz="1600">
              <a:solidFill>
                <a:srgbClr val="003948"/>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rgbClr val="000000"/>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rgbClr val="000000"/>
              </a:solidFill>
              <a:latin typeface="Arial"/>
              <a:ea typeface="Arial"/>
              <a:cs typeface="Arial"/>
              <a:sym typeface="Arial"/>
            </a:endParaRPr>
          </a:p>
          <a:p>
            <a:pPr indent="0" lvl="0" marL="0" rtl="0" algn="l">
              <a:lnSpc>
                <a:spcPct val="115000"/>
              </a:lnSpc>
              <a:spcBef>
                <a:spcPts val="800"/>
              </a:spcBef>
              <a:spcAft>
                <a:spcPts val="0"/>
              </a:spcAft>
              <a:buClr>
                <a:srgbClr val="000000"/>
              </a:buClr>
              <a:buSzPts val="1400"/>
              <a:buFont typeface="Arial"/>
              <a:buNone/>
            </a:pPr>
            <a:r>
              <a:t/>
            </a:r>
            <a:endParaRPr sz="1400">
              <a:solidFill>
                <a:srgbClr val="000000"/>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p>
        </p:txBody>
      </p:sp>
      <p:sp>
        <p:nvSpPr>
          <p:cNvPr id="713" name="Google Shape;713;g20fba1003ba_0_679: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0f8d8eed77_0_475: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469" name="Google Shape;469;g20f8d8eed77_0_475: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0"/>
              </a:spcBef>
              <a:spcAft>
                <a:spcPts val="0"/>
              </a:spcAft>
              <a:buSzPts val="1200"/>
              <a:buNone/>
            </a:pPr>
            <a:r>
              <a:t/>
            </a:r>
            <a:endParaRPr/>
          </a:p>
        </p:txBody>
      </p:sp>
      <p:sp>
        <p:nvSpPr>
          <p:cNvPr id="470" name="Google Shape;470;g20f8d8eed77_0_475: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0c44fb9aa9_0_166: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35" name="Google Shape;735;g20c44fb9aa9_0_166: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600"/>
              </a:spcBef>
              <a:spcAft>
                <a:spcPts val="0"/>
              </a:spcAft>
              <a:buSzPts val="1200"/>
              <a:buNone/>
            </a:pPr>
            <a:r>
              <a:t/>
            </a:r>
            <a:endParaRPr/>
          </a:p>
        </p:txBody>
      </p:sp>
      <p:sp>
        <p:nvSpPr>
          <p:cNvPr id="736" name="Google Shape;736;g20c44fb9aa9_0_166: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0c3e328327_0_97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777" name="Google Shape;777;g20c3e328327_0_97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30200" lvl="1" marL="914400" rtl="0" algn="l">
              <a:lnSpc>
                <a:spcPct val="115000"/>
              </a:lnSpc>
              <a:spcBef>
                <a:spcPts val="800"/>
              </a:spcBef>
              <a:spcAft>
                <a:spcPts val="0"/>
              </a:spcAft>
              <a:buClr>
                <a:schemeClr val="accent6"/>
              </a:buClr>
              <a:buSzPts val="1600"/>
              <a:buFont typeface="Merriweather Sans Light"/>
              <a:buChar char="○"/>
            </a:pPr>
            <a:r>
              <a:t/>
            </a:r>
            <a:endParaRPr sz="1600">
              <a:solidFill>
                <a:schemeClr val="accent6"/>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chemeClr val="accent6"/>
              </a:buClr>
              <a:buSzPts val="1600"/>
              <a:buFont typeface="Merriweather Sans"/>
              <a:buAutoNum type="arabicPeriod"/>
            </a:pPr>
            <a:r>
              <a:t/>
            </a:r>
            <a:endParaRPr sz="1600">
              <a:solidFill>
                <a:schemeClr val="accent6"/>
              </a:solidFill>
              <a:latin typeface="Merriweather Sans Light"/>
              <a:ea typeface="Merriweather Sans Light"/>
              <a:cs typeface="Merriweather Sans Light"/>
              <a:sym typeface="Merriweather Sans Light"/>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800"/>
              </a:spcBef>
              <a:spcAft>
                <a:spcPts val="0"/>
              </a:spcAft>
              <a:buClr>
                <a:srgbClr val="000000"/>
              </a:buClr>
              <a:buSzPts val="1400"/>
              <a:buFont typeface="Arial"/>
              <a:buNone/>
            </a:pPr>
            <a:r>
              <a:t/>
            </a:r>
            <a:endParaRPr sz="1400">
              <a:solidFill>
                <a:schemeClr val="accent6"/>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solidFill>
                <a:schemeClr val="accent6"/>
              </a:solidFill>
            </a:endParaRPr>
          </a:p>
        </p:txBody>
      </p:sp>
      <p:sp>
        <p:nvSpPr>
          <p:cNvPr id="778" name="Google Shape;778;g20c3e328327_0_97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0a13491a90_0_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rPr lang="en-US"/>
              <a:t>Mitmach-Region, ZEGG läuft parallel</a:t>
            </a:r>
            <a:endParaRPr/>
          </a:p>
          <a:p>
            <a:pPr indent="0" lvl="0" marL="0" rtl="0" algn="l">
              <a:lnSpc>
                <a:spcPct val="100000"/>
              </a:lnSpc>
              <a:spcBef>
                <a:spcPts val="600"/>
              </a:spcBef>
              <a:spcAft>
                <a:spcPts val="0"/>
              </a:spcAft>
              <a:buSzPts val="1200"/>
              <a:buNone/>
            </a:pPr>
            <a:r>
              <a:rPr lang="en-US"/>
              <a:t>überrascht, </a:t>
            </a:r>
            <a:endParaRPr/>
          </a:p>
          <a:p>
            <a:pPr indent="0" lvl="0" marL="0" rtl="0" algn="l">
              <a:lnSpc>
                <a:spcPct val="100000"/>
              </a:lnSpc>
              <a:spcBef>
                <a:spcPts val="600"/>
              </a:spcBef>
              <a:spcAft>
                <a:spcPts val="0"/>
              </a:spcAft>
              <a:buSzPts val="1200"/>
              <a:buNone/>
            </a:pPr>
            <a:r>
              <a:rPr lang="en-US"/>
              <a:t>Am Anfang: Input mit Referentinnen, Austausch, </a:t>
            </a:r>
            <a:br>
              <a:rPr lang="en-US"/>
            </a:br>
            <a:r>
              <a:rPr lang="en-US"/>
              <a:t>Konkrete Projekte hat weniger Leute gezogen</a:t>
            </a:r>
            <a:br>
              <a:rPr lang="en-US"/>
            </a:br>
            <a:r>
              <a:rPr lang="en-US"/>
              <a:t>Es brauch einen konkreten Rahmen,</a:t>
            </a:r>
            <a:br>
              <a:rPr lang="en-US"/>
            </a:br>
            <a:br>
              <a:rPr lang="en-US"/>
            </a:br>
            <a:r>
              <a:rPr lang="en-US"/>
              <a:t>Kern-Teilnehmerkreis, teilweise kennen die sich </a:t>
            </a:r>
            <a:endParaRPr/>
          </a:p>
          <a:p>
            <a:pPr indent="0" lvl="0" marL="0" rtl="0" algn="l">
              <a:lnSpc>
                <a:spcPct val="100000"/>
              </a:lnSpc>
              <a:spcBef>
                <a:spcPts val="600"/>
              </a:spcBef>
              <a:spcAft>
                <a:spcPts val="0"/>
              </a:spcAft>
              <a:buSzPts val="1200"/>
              <a:buNone/>
            </a:pPr>
            <a:r>
              <a:rPr lang="en-US"/>
              <a:t>Gepackt bei eigenen Problemen, Beratungsangebot,</a:t>
            </a:r>
            <a:br>
              <a:rPr lang="en-US"/>
            </a:br>
            <a:r>
              <a:rPr lang="en-US"/>
              <a:t>andere Formate um andere Leute zu erreichen</a:t>
            </a:r>
            <a:endParaRPr/>
          </a:p>
          <a:p>
            <a:pPr indent="0" lvl="0" marL="0" rtl="0" algn="l">
              <a:lnSpc>
                <a:spcPct val="100000"/>
              </a:lnSpc>
              <a:spcBef>
                <a:spcPts val="600"/>
              </a:spcBef>
              <a:spcAft>
                <a:spcPts val="0"/>
              </a:spcAft>
              <a:buSzPts val="1200"/>
              <a:buNone/>
            </a:pPr>
            <a:r>
              <a:rPr lang="en-US"/>
              <a:t>Kommunikationskanäle: </a:t>
            </a:r>
            <a:br>
              <a:rPr lang="en-US"/>
            </a:br>
            <a:r>
              <a:rPr lang="en-US"/>
              <a:t>Recherche von Netzwerkkpartnern → einladen als Multiplikatoren, Direktansprache war gut</a:t>
            </a:r>
            <a:br>
              <a:rPr lang="en-US"/>
            </a:br>
            <a:r>
              <a:rPr lang="en-US"/>
              <a:t>Pressemitteilungen</a:t>
            </a:r>
            <a:br>
              <a:rPr lang="en-US"/>
            </a:br>
            <a:r>
              <a:rPr lang="en-US"/>
              <a:t>Veranstaltungskalender online</a:t>
            </a:r>
            <a:br>
              <a:rPr lang="en-US"/>
            </a:br>
            <a:r>
              <a:rPr lang="en-US"/>
              <a:t>Social Media</a:t>
            </a:r>
            <a:endParaRPr/>
          </a:p>
          <a:p>
            <a:pPr indent="0" lvl="0" marL="0" rtl="0" algn="l">
              <a:lnSpc>
                <a:spcPct val="100000"/>
              </a:lnSpc>
              <a:spcBef>
                <a:spcPts val="600"/>
              </a:spcBef>
              <a:spcAft>
                <a:spcPts val="0"/>
              </a:spcAft>
              <a:buSzPts val="1200"/>
              <a:buNone/>
            </a:pPr>
            <a:r>
              <a:rPr lang="en-US"/>
              <a:t>Verteilerliste 300 Kontakte → E-mail und Reminder</a:t>
            </a:r>
            <a:endParaRPr/>
          </a:p>
          <a:p>
            <a:pPr indent="0" lvl="0" marL="0" rtl="0" algn="l">
              <a:lnSpc>
                <a:spcPct val="100000"/>
              </a:lnSpc>
              <a:spcBef>
                <a:spcPts val="600"/>
              </a:spcBef>
              <a:spcAft>
                <a:spcPts val="0"/>
              </a:spcAft>
              <a:buSzPts val="1200"/>
              <a:buNone/>
            </a:pPr>
            <a:r>
              <a:t/>
            </a:r>
            <a:endParaRPr/>
          </a:p>
          <a:p>
            <a:pPr indent="0" lvl="0" marL="0" rtl="0" algn="l">
              <a:lnSpc>
                <a:spcPct val="100000"/>
              </a:lnSpc>
              <a:spcBef>
                <a:spcPts val="600"/>
              </a:spcBef>
              <a:spcAft>
                <a:spcPts val="0"/>
              </a:spcAft>
              <a:buSzPts val="1200"/>
              <a:buNone/>
            </a:pPr>
            <a:r>
              <a:t/>
            </a:r>
            <a:endParaRPr/>
          </a:p>
          <a:p>
            <a:pPr indent="0" lvl="0" marL="0" rtl="0" algn="l">
              <a:lnSpc>
                <a:spcPct val="100000"/>
              </a:lnSpc>
              <a:spcBef>
                <a:spcPts val="600"/>
              </a:spcBef>
              <a:spcAft>
                <a:spcPts val="600"/>
              </a:spcAft>
              <a:buSzPts val="1200"/>
              <a:buNone/>
            </a:pPr>
            <a:r>
              <a:t/>
            </a:r>
            <a:endParaRPr/>
          </a:p>
        </p:txBody>
      </p:sp>
      <p:sp>
        <p:nvSpPr>
          <p:cNvPr id="811" name="Google Shape;811;g20a13491a90_0_0:notes"/>
          <p:cNvSpPr/>
          <p:nvPr>
            <p:ph idx="2" type="sldImg"/>
          </p:nvPr>
        </p:nvSpPr>
        <p:spPr>
          <a:xfrm>
            <a:off x="109513"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0a13491a90_0_91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822" name="Google Shape;822;g20a13491a90_0_91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t/>
            </a:r>
            <a:endParaRPr/>
          </a:p>
        </p:txBody>
      </p:sp>
      <p:sp>
        <p:nvSpPr>
          <p:cNvPr id="823" name="Google Shape;823;g20a13491a90_0_910: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0a13491a90_0_921: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832" name="Google Shape;832;g20a13491a90_0_921: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t/>
            </a:r>
            <a:endParaRPr/>
          </a:p>
        </p:txBody>
      </p:sp>
      <p:sp>
        <p:nvSpPr>
          <p:cNvPr id="833" name="Google Shape;833;g20a13491a90_0_921: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0a13491a90_0_947: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848" name="Google Shape;848;g20a13491a90_0_947: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30200" lvl="1" marL="914400" rtl="0" algn="l">
              <a:lnSpc>
                <a:spcPct val="115000"/>
              </a:lnSpc>
              <a:spcBef>
                <a:spcPts val="800"/>
              </a:spcBef>
              <a:spcAft>
                <a:spcPts val="0"/>
              </a:spcAft>
              <a:buClr>
                <a:schemeClr val="accent6"/>
              </a:buClr>
              <a:buSzPts val="1600"/>
              <a:buFont typeface="Merriweather Sans Light"/>
              <a:buChar char="○"/>
            </a:pPr>
            <a:r>
              <a:t/>
            </a:r>
            <a:endParaRPr sz="1600">
              <a:solidFill>
                <a:schemeClr val="accent6"/>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chemeClr val="accent6"/>
              </a:buClr>
              <a:buSzPts val="1600"/>
              <a:buFont typeface="Merriweather Sans"/>
              <a:buAutoNum type="arabicPeriod"/>
            </a:pPr>
            <a:r>
              <a:t/>
            </a:r>
            <a:endParaRPr sz="1600">
              <a:solidFill>
                <a:schemeClr val="accent6"/>
              </a:solidFill>
              <a:latin typeface="Merriweather Sans Light"/>
              <a:ea typeface="Merriweather Sans Light"/>
              <a:cs typeface="Merriweather Sans Light"/>
              <a:sym typeface="Merriweather Sans Light"/>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800"/>
              </a:spcBef>
              <a:spcAft>
                <a:spcPts val="0"/>
              </a:spcAft>
              <a:buClr>
                <a:srgbClr val="000000"/>
              </a:buClr>
              <a:buSzPts val="1400"/>
              <a:buFont typeface="Arial"/>
              <a:buNone/>
            </a:pPr>
            <a:r>
              <a:t/>
            </a:r>
            <a:endParaRPr sz="1400">
              <a:solidFill>
                <a:schemeClr val="accent6"/>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solidFill>
                <a:schemeClr val="accent6"/>
              </a:solidFill>
            </a:endParaRPr>
          </a:p>
        </p:txBody>
      </p:sp>
      <p:sp>
        <p:nvSpPr>
          <p:cNvPr id="849" name="Google Shape;849;g20a13491a90_0_947: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0a13491a90_0_997: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866" name="Google Shape;866;g20a13491a90_0_997: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30200" lvl="1" marL="914400" rtl="0" algn="l">
              <a:lnSpc>
                <a:spcPct val="115000"/>
              </a:lnSpc>
              <a:spcBef>
                <a:spcPts val="800"/>
              </a:spcBef>
              <a:spcAft>
                <a:spcPts val="0"/>
              </a:spcAft>
              <a:buClr>
                <a:schemeClr val="accent6"/>
              </a:buClr>
              <a:buSzPts val="1600"/>
              <a:buFont typeface="Merriweather Sans Light"/>
              <a:buChar char="○"/>
            </a:pPr>
            <a:r>
              <a:t/>
            </a:r>
            <a:endParaRPr sz="1600">
              <a:solidFill>
                <a:schemeClr val="accent6"/>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chemeClr val="accent6"/>
              </a:buClr>
              <a:buSzPts val="1600"/>
              <a:buFont typeface="Merriweather Sans"/>
              <a:buAutoNum type="arabicPeriod"/>
            </a:pPr>
            <a:r>
              <a:t/>
            </a:r>
            <a:endParaRPr sz="1600">
              <a:solidFill>
                <a:schemeClr val="accent6"/>
              </a:solidFill>
              <a:latin typeface="Merriweather Sans Light"/>
              <a:ea typeface="Merriweather Sans Light"/>
              <a:cs typeface="Merriweather Sans Light"/>
              <a:sym typeface="Merriweather Sans Light"/>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800"/>
              </a:spcBef>
              <a:spcAft>
                <a:spcPts val="0"/>
              </a:spcAft>
              <a:buClr>
                <a:srgbClr val="000000"/>
              </a:buClr>
              <a:buSzPts val="1400"/>
              <a:buFont typeface="Arial"/>
              <a:buNone/>
            </a:pPr>
            <a:r>
              <a:t/>
            </a:r>
            <a:endParaRPr sz="1400">
              <a:solidFill>
                <a:schemeClr val="accent6"/>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solidFill>
                <a:schemeClr val="accent6"/>
              </a:solidFill>
            </a:endParaRPr>
          </a:p>
        </p:txBody>
      </p:sp>
      <p:sp>
        <p:nvSpPr>
          <p:cNvPr id="867" name="Google Shape;867;g20a13491a90_0_997: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0a13491a90_0_102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888" name="Google Shape;888;g20a13491a90_0_102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30200" lvl="1" marL="914400" rtl="0" algn="l">
              <a:lnSpc>
                <a:spcPct val="115000"/>
              </a:lnSpc>
              <a:spcBef>
                <a:spcPts val="800"/>
              </a:spcBef>
              <a:spcAft>
                <a:spcPts val="0"/>
              </a:spcAft>
              <a:buClr>
                <a:schemeClr val="accent6"/>
              </a:buClr>
              <a:buSzPts val="1600"/>
              <a:buFont typeface="Merriweather Sans Light"/>
              <a:buChar char="○"/>
            </a:pPr>
            <a:r>
              <a:t/>
            </a:r>
            <a:endParaRPr sz="1600">
              <a:solidFill>
                <a:schemeClr val="accent6"/>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chemeClr val="accent6"/>
              </a:buClr>
              <a:buSzPts val="1600"/>
              <a:buFont typeface="Merriweather Sans"/>
              <a:buAutoNum type="arabicPeriod"/>
            </a:pPr>
            <a:r>
              <a:t/>
            </a:r>
            <a:endParaRPr sz="1600">
              <a:solidFill>
                <a:schemeClr val="accent6"/>
              </a:solidFill>
              <a:latin typeface="Merriweather Sans Light"/>
              <a:ea typeface="Merriweather Sans Light"/>
              <a:cs typeface="Merriweather Sans Light"/>
              <a:sym typeface="Merriweather Sans Light"/>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800"/>
              </a:spcBef>
              <a:spcAft>
                <a:spcPts val="0"/>
              </a:spcAft>
              <a:buClr>
                <a:srgbClr val="000000"/>
              </a:buClr>
              <a:buSzPts val="1400"/>
              <a:buFont typeface="Arial"/>
              <a:buNone/>
            </a:pPr>
            <a:r>
              <a:t/>
            </a:r>
            <a:endParaRPr sz="1400">
              <a:solidFill>
                <a:schemeClr val="accent6"/>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solidFill>
                <a:schemeClr val="accent6"/>
              </a:solidFill>
            </a:endParaRPr>
          </a:p>
        </p:txBody>
      </p:sp>
      <p:sp>
        <p:nvSpPr>
          <p:cNvPr id="889" name="Google Shape;889;g20a13491a90_0_102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0a13491a90_0_104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909" name="Google Shape;909;g20a13491a90_0_104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30200" lvl="1" marL="914400" rtl="0" algn="l">
              <a:lnSpc>
                <a:spcPct val="115000"/>
              </a:lnSpc>
              <a:spcBef>
                <a:spcPts val="800"/>
              </a:spcBef>
              <a:spcAft>
                <a:spcPts val="0"/>
              </a:spcAft>
              <a:buClr>
                <a:schemeClr val="accent6"/>
              </a:buClr>
              <a:buSzPts val="1600"/>
              <a:buFont typeface="Merriweather Sans Light"/>
              <a:buChar char="○"/>
            </a:pPr>
            <a:r>
              <a:rPr lang="en-US" sz="1600">
                <a:solidFill>
                  <a:schemeClr val="accent6"/>
                </a:solidFill>
                <a:latin typeface="Merriweather Sans Light"/>
                <a:ea typeface="Merriweather Sans Light"/>
                <a:cs typeface="Merriweather Sans Light"/>
                <a:sym typeface="Merriweather Sans Light"/>
              </a:rPr>
              <a:t>Auseinandersetzung mit politischen Themen zu motivieren. </a:t>
            </a:r>
            <a:br>
              <a:rPr lang="en-US" sz="1600">
                <a:solidFill>
                  <a:schemeClr val="accent6"/>
                </a:solidFill>
                <a:latin typeface="Merriweather Sans Light"/>
                <a:ea typeface="Merriweather Sans Light"/>
                <a:cs typeface="Merriweather Sans Light"/>
                <a:sym typeface="Merriweather Sans Light"/>
              </a:rPr>
            </a:br>
            <a:r>
              <a:rPr lang="en-US" sz="1600">
                <a:solidFill>
                  <a:schemeClr val="accent6"/>
                </a:solidFill>
                <a:latin typeface="Merriweather Sans Light"/>
                <a:ea typeface="Merriweather Sans Light"/>
                <a:cs typeface="Merriweather Sans Light"/>
                <a:sym typeface="Merriweather Sans Light"/>
              </a:rPr>
              <a:t>Denn das Einüben und Ausprobieren von Argumenten sowie das Kennenlernen anderer Meinungen in politischen Diskussionen ist eine Voraussetzung für demokratische Beteiligung</a:t>
            </a:r>
            <a:endParaRPr sz="1600">
              <a:solidFill>
                <a:schemeClr val="accent6"/>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chemeClr val="accent6"/>
              </a:buClr>
              <a:buSzPts val="1600"/>
              <a:buFont typeface="Merriweather Sans"/>
              <a:buAutoNum type="arabicPeriod"/>
            </a:pPr>
            <a:r>
              <a:t/>
            </a:r>
            <a:endParaRPr sz="1600">
              <a:solidFill>
                <a:schemeClr val="accent6"/>
              </a:solidFill>
              <a:latin typeface="Merriweather Sans Light"/>
              <a:ea typeface="Merriweather Sans Light"/>
              <a:cs typeface="Merriweather Sans Light"/>
              <a:sym typeface="Merriweather Sans Light"/>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800"/>
              </a:spcBef>
              <a:spcAft>
                <a:spcPts val="0"/>
              </a:spcAft>
              <a:buClr>
                <a:srgbClr val="000000"/>
              </a:buClr>
              <a:buSzPts val="1400"/>
              <a:buFont typeface="Arial"/>
              <a:buNone/>
            </a:pPr>
            <a:r>
              <a:t/>
            </a:r>
            <a:endParaRPr sz="1400">
              <a:solidFill>
                <a:schemeClr val="accent6"/>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solidFill>
                <a:schemeClr val="accent6"/>
              </a:solidFill>
            </a:endParaRPr>
          </a:p>
        </p:txBody>
      </p:sp>
      <p:sp>
        <p:nvSpPr>
          <p:cNvPr id="910" name="Google Shape;910;g20a13491a90_0_104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0a13491a90_0_107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930" name="Google Shape;930;g20a13491a90_0_107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30200" lvl="1" marL="914400" rtl="0" algn="l">
              <a:lnSpc>
                <a:spcPct val="115000"/>
              </a:lnSpc>
              <a:spcBef>
                <a:spcPts val="800"/>
              </a:spcBef>
              <a:spcAft>
                <a:spcPts val="0"/>
              </a:spcAft>
              <a:buClr>
                <a:schemeClr val="accent6"/>
              </a:buClr>
              <a:buSzPts val="1600"/>
              <a:buFont typeface="Merriweather Sans Light"/>
              <a:buChar char="○"/>
            </a:pPr>
            <a:r>
              <a:t/>
            </a:r>
            <a:endParaRPr sz="1600">
              <a:solidFill>
                <a:schemeClr val="accent6"/>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chemeClr val="accent6"/>
              </a:buClr>
              <a:buSzPts val="1600"/>
              <a:buFont typeface="Merriweather Sans"/>
              <a:buAutoNum type="arabicPeriod"/>
            </a:pPr>
            <a:r>
              <a:t/>
            </a:r>
            <a:endParaRPr sz="1600">
              <a:solidFill>
                <a:schemeClr val="accent6"/>
              </a:solidFill>
              <a:latin typeface="Merriweather Sans Light"/>
              <a:ea typeface="Merriweather Sans Light"/>
              <a:cs typeface="Merriweather Sans Light"/>
              <a:sym typeface="Merriweather Sans Light"/>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800"/>
              </a:spcBef>
              <a:spcAft>
                <a:spcPts val="0"/>
              </a:spcAft>
              <a:buClr>
                <a:srgbClr val="000000"/>
              </a:buClr>
              <a:buSzPts val="1400"/>
              <a:buFont typeface="Arial"/>
              <a:buNone/>
            </a:pPr>
            <a:r>
              <a:t/>
            </a:r>
            <a:endParaRPr sz="1400">
              <a:solidFill>
                <a:schemeClr val="accent6"/>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solidFill>
                <a:schemeClr val="accent6"/>
              </a:solidFill>
            </a:endParaRPr>
          </a:p>
        </p:txBody>
      </p:sp>
      <p:sp>
        <p:nvSpPr>
          <p:cNvPr id="931" name="Google Shape;931;g20a13491a90_0_1070: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0f8d8eed77_0_929: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487" name="Google Shape;487;g20f8d8eed77_0_929: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Clr>
                <a:schemeClr val="dk1"/>
              </a:buClr>
              <a:buSzPts val="1200"/>
              <a:buChar char="​"/>
            </a:pPr>
            <a:r>
              <a:rPr lang="en-US"/>
              <a:t>Wir haben uns gegründet, weil wir glauben, dass die Digitalisierung für die Lösung der Probleme im ländlichen Raum ein echter Game Changer sein kann. </a:t>
            </a:r>
            <a:endParaRPr/>
          </a:p>
          <a:p>
            <a:pPr indent="0" lvl="0" marL="0" rtl="0" algn="l">
              <a:lnSpc>
                <a:spcPct val="100000"/>
              </a:lnSpc>
              <a:spcBef>
                <a:spcPts val="600"/>
              </a:spcBef>
              <a:spcAft>
                <a:spcPts val="0"/>
              </a:spcAft>
              <a:buClr>
                <a:schemeClr val="dk1"/>
              </a:buClr>
              <a:buSzPts val="1200"/>
              <a:buChar char="​"/>
            </a:pPr>
            <a:r>
              <a:rPr lang="en-US"/>
              <a:t>Während digitale Innovationen in der Stadt teils Luxusprobleme lösen, bieten sie im ländlichen Raum die Möglichkeit, Daseinsvorsorge völlig neu zu denken. </a:t>
            </a:r>
            <a:endParaRPr/>
          </a:p>
          <a:p>
            <a:pPr indent="0" lvl="0" marL="0" rtl="0" algn="l">
              <a:lnSpc>
                <a:spcPct val="100000"/>
              </a:lnSpc>
              <a:spcBef>
                <a:spcPts val="600"/>
              </a:spcBef>
              <a:spcAft>
                <a:spcPts val="0"/>
              </a:spcAft>
              <a:buClr>
                <a:schemeClr val="dk1"/>
              </a:buClr>
              <a:buSzPts val="1200"/>
              <a:buChar char="​"/>
            </a:pPr>
            <a:r>
              <a:rPr lang="en-US"/>
              <a:t>Ein Beispiel: Nehmen wir On-Demand-Dienste wie den Berlkönig hier in Berlin: für viele ist er eine weitere bequeme Lösung, um nach dem Club nachts nach Hause zu kommen und nicht auf die U-Bahn warten zu müssen. Man hätte aber auch die U-Bahn, ein Taxi, das Fahrrad oder den Bus nehmen können. </a:t>
            </a:r>
            <a:endParaRPr/>
          </a:p>
          <a:p>
            <a:pPr indent="0" lvl="0" marL="0" rtl="0" algn="l">
              <a:lnSpc>
                <a:spcPct val="100000"/>
              </a:lnSpc>
              <a:spcBef>
                <a:spcPts val="600"/>
              </a:spcBef>
              <a:spcAft>
                <a:spcPts val="0"/>
              </a:spcAft>
              <a:buClr>
                <a:schemeClr val="dk1"/>
              </a:buClr>
              <a:buSzPts val="1200"/>
              <a:buChar char="​"/>
            </a:pPr>
            <a:r>
              <a:rPr lang="en-US"/>
              <a:t>Auf dem Land am Wochenende, wenn in vielen Dörfern kein Bus fährt, weil kein Kind in die Schule muss, bietet On-Demand-Verkehr eigentlich die einzige Möglichkeit, um kleine Dörfer bedarfsgerecht anzubinden. </a:t>
            </a:r>
            <a:endParaRPr/>
          </a:p>
          <a:p>
            <a:pPr indent="0" lvl="0" marL="0" rtl="0" algn="l">
              <a:lnSpc>
                <a:spcPct val="100000"/>
              </a:lnSpc>
              <a:spcBef>
                <a:spcPts val="600"/>
              </a:spcBef>
              <a:spcAft>
                <a:spcPts val="0"/>
              </a:spcAft>
              <a:buClr>
                <a:schemeClr val="dk1"/>
              </a:buClr>
              <a:buSzPts val="1200"/>
              <a:buChar char="​"/>
            </a:pPr>
            <a:r>
              <a:rPr lang="en-US"/>
              <a:t>Oder nehmen wir das elektronische Rezept oder die telemedizinische Sprechstunde: wir werden uns darüber freuen, für ein einzelnes Rezept nicht mehr jedes Quartal in die Arztpraxis rennen zu müssen. Aber besonders freuen sich die alten Leute, die heute im ländlichen Raum 50km zum nächsten Facharzt fahren. </a:t>
            </a:r>
            <a:endParaRPr/>
          </a:p>
          <a:p>
            <a:pPr indent="0" lvl="0" marL="0" rtl="0" algn="l">
              <a:lnSpc>
                <a:spcPct val="100000"/>
              </a:lnSpc>
              <a:spcBef>
                <a:spcPts val="600"/>
              </a:spcBef>
              <a:spcAft>
                <a:spcPts val="0"/>
              </a:spcAft>
              <a:buClr>
                <a:schemeClr val="dk1"/>
              </a:buClr>
              <a:buSzPts val="1200"/>
              <a:buChar char="​"/>
            </a:pPr>
            <a:r>
              <a:rPr lang="en-US"/>
              <a:t>Oder schauen wir auf die Grundfrage, wo und wie wir in Zukunft wohnen und arbeiten. Der ländliche Raum erlebt nach wie vor einen konstanten Brain Drain, weil Ausbildungsmöglichkeiten und Hochschulen in der Regel in Städten liegen und auch die Arbeitsplätze in unserer Wissensgesellschaft dort entstehen. Und so platzen Städte wie Berlin, München und Hamburg aus allen Nähten, während der ländliche Raum weiter schrumpft. Mit den bekannten sozialen Härten auf beiden Seiten. Aber warum müssen gerade Arbeitsplätze im akademischen Bereich, von denen nach Schätzungen DIW eigentlich 70% digital erledigt werden könnten, weiter an Städte gebunden sein? </a:t>
            </a:r>
            <a:endParaRPr/>
          </a:p>
          <a:p>
            <a:pPr indent="0" lvl="0" marL="0" rtl="0" algn="l">
              <a:lnSpc>
                <a:spcPct val="100000"/>
              </a:lnSpc>
              <a:spcBef>
                <a:spcPts val="600"/>
              </a:spcBef>
              <a:spcAft>
                <a:spcPts val="0"/>
              </a:spcAft>
              <a:buClr>
                <a:schemeClr val="dk1"/>
              </a:buClr>
              <a:buSzPts val="1200"/>
              <a:buChar char="​"/>
            </a:pPr>
            <a:r>
              <a:rPr lang="en-US"/>
              <a:t>Sie sehen, was ich meine: Denkt man solche Szenarien zu Ende, fällt einem auf, dass die Digitalisierung einen ganz neuen Narrativ für den ländlichen Raum schaffen könnte: den vom Landleben im 21. Jahrhundert. </a:t>
            </a:r>
            <a:endParaRPr/>
          </a:p>
          <a:p>
            <a:pPr indent="0" lvl="0" marL="0" rtl="0" algn="l">
              <a:lnSpc>
                <a:spcPct val="100000"/>
              </a:lnSpc>
              <a:spcBef>
                <a:spcPts val="600"/>
              </a:spcBef>
              <a:spcAft>
                <a:spcPts val="0"/>
              </a:spcAft>
              <a:buClr>
                <a:schemeClr val="dk1"/>
              </a:buClr>
              <a:buSzPts val="1200"/>
              <a:buNone/>
            </a:pPr>
            <a:r>
              <a:t/>
            </a:r>
            <a:endParaRPr/>
          </a:p>
          <a:p>
            <a:pPr indent="0" lvl="0" marL="0" rtl="0" algn="l">
              <a:lnSpc>
                <a:spcPct val="100000"/>
              </a:lnSpc>
              <a:spcBef>
                <a:spcPts val="600"/>
              </a:spcBef>
              <a:spcAft>
                <a:spcPts val="0"/>
              </a:spcAft>
              <a:buClr>
                <a:schemeClr val="dk1"/>
              </a:buClr>
              <a:buSzPts val="1200"/>
              <a:buChar char="​"/>
            </a:pPr>
            <a:r>
              <a:rPr lang="en-US"/>
              <a:t>Gem. Think &amp; Do Tank, der dabei helfen möchte. </a:t>
            </a:r>
            <a:endParaRPr/>
          </a:p>
          <a:p>
            <a:pPr indent="0" lvl="0" marL="0" rtl="0" algn="l">
              <a:lnSpc>
                <a:spcPct val="100000"/>
              </a:lnSpc>
              <a:spcBef>
                <a:spcPts val="600"/>
              </a:spcBef>
              <a:spcAft>
                <a:spcPts val="0"/>
              </a:spcAft>
              <a:buClr>
                <a:schemeClr val="dk1"/>
              </a:buClr>
              <a:buSzPts val="1200"/>
              <a:buChar char="​"/>
            </a:pPr>
            <a:r>
              <a:rPr lang="en-US"/>
              <a:t>Gegründet 2017</a:t>
            </a:r>
            <a:endParaRPr/>
          </a:p>
          <a:p>
            <a:pPr indent="0" lvl="0" marL="0" rtl="0" algn="l">
              <a:lnSpc>
                <a:spcPct val="100000"/>
              </a:lnSpc>
              <a:spcBef>
                <a:spcPts val="600"/>
              </a:spcBef>
              <a:spcAft>
                <a:spcPts val="0"/>
              </a:spcAft>
              <a:buClr>
                <a:schemeClr val="dk1"/>
              </a:buClr>
              <a:buSzPts val="1200"/>
              <a:buChar char="​"/>
            </a:pPr>
            <a:r>
              <a:rPr lang="en-US"/>
              <a:t>Wir beschäftigen uns mit …</a:t>
            </a:r>
            <a:endParaRPr/>
          </a:p>
          <a:p>
            <a:pPr indent="0" lvl="0" marL="0" rtl="0" algn="l">
              <a:lnSpc>
                <a:spcPct val="100000"/>
              </a:lnSpc>
              <a:spcBef>
                <a:spcPts val="600"/>
              </a:spcBef>
              <a:spcAft>
                <a:spcPts val="0"/>
              </a:spcAft>
              <a:buClr>
                <a:schemeClr val="dk1"/>
              </a:buClr>
              <a:buSzPts val="1200"/>
              <a:buChar char="​"/>
            </a:pPr>
            <a:r>
              <a:rPr lang="en-US"/>
              <a:t>Deutschlandweit tätig, aber wir gehen dorthin, wo die Probleme besonders groß sind und Digitalisierung einen echten Mehrwert leisten könnte, gleichzeitig aber kein Selbstläufer ist. </a:t>
            </a:r>
            <a:endParaRPr/>
          </a:p>
        </p:txBody>
      </p:sp>
      <p:sp>
        <p:nvSpPr>
          <p:cNvPr id="488" name="Google Shape;488;g20f8d8eed77_0_929: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1e174d7d826_0_1347: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953" name="Google Shape;953;g1e174d7d826_0_1347: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330200" lvl="1" marL="914400" rtl="0" algn="l">
              <a:lnSpc>
                <a:spcPct val="115000"/>
              </a:lnSpc>
              <a:spcBef>
                <a:spcPts val="800"/>
              </a:spcBef>
              <a:spcAft>
                <a:spcPts val="0"/>
              </a:spcAft>
              <a:buClr>
                <a:schemeClr val="accent6"/>
              </a:buClr>
              <a:buSzPts val="1600"/>
              <a:buFont typeface="Merriweather Sans Light"/>
              <a:buChar char="○"/>
            </a:pPr>
            <a:r>
              <a:t/>
            </a:r>
            <a:endParaRPr sz="1600">
              <a:solidFill>
                <a:schemeClr val="accent6"/>
              </a:solidFill>
              <a:latin typeface="Merriweather Sans Light"/>
              <a:ea typeface="Merriweather Sans Light"/>
              <a:cs typeface="Merriweather Sans Light"/>
              <a:sym typeface="Merriweather Sans Light"/>
            </a:endParaRPr>
          </a:p>
          <a:p>
            <a:pPr indent="-330200" lvl="0" marL="457200" rtl="0" algn="l">
              <a:lnSpc>
                <a:spcPct val="115000"/>
              </a:lnSpc>
              <a:spcBef>
                <a:spcPts val="800"/>
              </a:spcBef>
              <a:spcAft>
                <a:spcPts val="0"/>
              </a:spcAft>
              <a:buClr>
                <a:schemeClr val="accent6"/>
              </a:buClr>
              <a:buSzPts val="1600"/>
              <a:buFont typeface="Merriweather Sans"/>
              <a:buAutoNum type="arabicPeriod"/>
            </a:pPr>
            <a:r>
              <a:t/>
            </a:r>
            <a:endParaRPr sz="1600">
              <a:solidFill>
                <a:schemeClr val="accent6"/>
              </a:solidFill>
              <a:latin typeface="Merriweather Sans Light"/>
              <a:ea typeface="Merriweather Sans Light"/>
              <a:cs typeface="Merriweather Sans Light"/>
              <a:sym typeface="Merriweather Sans Light"/>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0"/>
              </a:spcBef>
              <a:spcAft>
                <a:spcPts val="0"/>
              </a:spcAft>
              <a:buClr>
                <a:srgbClr val="000000"/>
              </a:buClr>
              <a:buSzPts val="1600"/>
              <a:buFont typeface="Arial"/>
              <a:buNone/>
            </a:pPr>
            <a:r>
              <a:t/>
            </a:r>
            <a:endParaRPr sz="1600">
              <a:solidFill>
                <a:schemeClr val="accent6"/>
              </a:solidFill>
              <a:latin typeface="Merriweather Sans Light"/>
              <a:ea typeface="Merriweather Sans Light"/>
              <a:cs typeface="Merriweather Sans Light"/>
              <a:sym typeface="Merriweather Sans Light"/>
            </a:endParaRPr>
          </a:p>
          <a:p>
            <a:pPr indent="0" lvl="0" marL="457200" rtl="0" algn="l">
              <a:lnSpc>
                <a:spcPct val="100000"/>
              </a:lnSpc>
              <a:spcBef>
                <a:spcPts val="0"/>
              </a:spcBef>
              <a:spcAft>
                <a:spcPts val="0"/>
              </a:spcAft>
              <a:buClr>
                <a:srgbClr val="000000"/>
              </a:buClr>
              <a:buSzPts val="1000"/>
              <a:buFont typeface="Arial"/>
              <a:buNone/>
            </a:pPr>
            <a:r>
              <a:t/>
            </a:r>
            <a:endParaRPr i="1" sz="1000">
              <a:solidFill>
                <a:schemeClr val="accent6"/>
              </a:solidFill>
              <a:latin typeface="Arial"/>
              <a:ea typeface="Arial"/>
              <a:cs typeface="Arial"/>
              <a:sym typeface="Arial"/>
            </a:endParaRPr>
          </a:p>
          <a:p>
            <a:pPr indent="0" lvl="0" marL="0" rtl="0" algn="l">
              <a:lnSpc>
                <a:spcPct val="100000"/>
              </a:lnSpc>
              <a:spcBef>
                <a:spcPts val="0"/>
              </a:spcBef>
              <a:spcAft>
                <a:spcPts val="0"/>
              </a:spcAft>
              <a:buSzPts val="1200"/>
              <a:buNone/>
            </a:pPr>
            <a:r>
              <a:t/>
            </a:r>
            <a:endParaRPr sz="1100">
              <a:solidFill>
                <a:schemeClr val="accent6"/>
              </a:solidFill>
              <a:latin typeface="Arial"/>
              <a:ea typeface="Arial"/>
              <a:cs typeface="Arial"/>
              <a:sym typeface="Arial"/>
            </a:endParaRPr>
          </a:p>
          <a:p>
            <a:pPr indent="0" lvl="0" marL="0" rtl="0" algn="l">
              <a:lnSpc>
                <a:spcPct val="115000"/>
              </a:lnSpc>
              <a:spcBef>
                <a:spcPts val="800"/>
              </a:spcBef>
              <a:spcAft>
                <a:spcPts val="0"/>
              </a:spcAft>
              <a:buClr>
                <a:srgbClr val="000000"/>
              </a:buClr>
              <a:buSzPts val="1400"/>
              <a:buFont typeface="Arial"/>
              <a:buNone/>
            </a:pPr>
            <a:r>
              <a:t/>
            </a:r>
            <a:endParaRPr sz="1400">
              <a:solidFill>
                <a:schemeClr val="accent6"/>
              </a:solidFill>
              <a:latin typeface="Merriweather Sans Light"/>
              <a:ea typeface="Merriweather Sans Light"/>
              <a:cs typeface="Merriweather Sans Light"/>
              <a:sym typeface="Merriweather Sans Light"/>
            </a:endParaRPr>
          </a:p>
          <a:p>
            <a:pPr indent="-228600" lvl="0" marL="457200" rtl="0" algn="l">
              <a:lnSpc>
                <a:spcPct val="100000"/>
              </a:lnSpc>
              <a:spcBef>
                <a:spcPts val="600"/>
              </a:spcBef>
              <a:spcAft>
                <a:spcPts val="0"/>
              </a:spcAft>
              <a:buSzPts val="1200"/>
              <a:buNone/>
            </a:pPr>
            <a:r>
              <a:t/>
            </a:r>
            <a:endParaRPr>
              <a:solidFill>
                <a:schemeClr val="accent6"/>
              </a:solidFill>
            </a:endParaRPr>
          </a:p>
        </p:txBody>
      </p:sp>
      <p:sp>
        <p:nvSpPr>
          <p:cNvPr id="954" name="Google Shape;954;g1e174d7d826_0_1347: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20c44fb9aa9_0_649: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960" name="Google Shape;960;g20c44fb9aa9_0_649: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961" name="Google Shape;961;g20c44fb9aa9_0_649: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0f8d8eed77_0_3841: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976" name="Google Shape;976;g20f8d8eed77_0_3841: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0"/>
              </a:spcBef>
              <a:spcAft>
                <a:spcPts val="0"/>
              </a:spcAft>
              <a:buSzPts val="1200"/>
              <a:buNone/>
            </a:pPr>
            <a:r>
              <a:t/>
            </a:r>
            <a:endParaRPr/>
          </a:p>
        </p:txBody>
      </p:sp>
      <p:sp>
        <p:nvSpPr>
          <p:cNvPr id="977" name="Google Shape;977;g20f8d8eed77_0_3841: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20c44fb9aa9_0_14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989" name="Google Shape;989;g20c44fb9aa9_0_14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t/>
            </a:r>
            <a:endParaRPr/>
          </a:p>
        </p:txBody>
      </p:sp>
      <p:sp>
        <p:nvSpPr>
          <p:cNvPr id="990" name="Google Shape;990;g20c44fb9aa9_0_140: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0f8d8eed77_0_1387: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497" name="Google Shape;497;g20f8d8eed77_0_1387: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85750" lvl="0" marL="285750" rtl="0" algn="l">
              <a:lnSpc>
                <a:spcPct val="100000"/>
              </a:lnSpc>
              <a:spcBef>
                <a:spcPts val="0"/>
              </a:spcBef>
              <a:spcAft>
                <a:spcPts val="0"/>
              </a:spcAft>
              <a:buClr>
                <a:schemeClr val="dk2"/>
              </a:buClr>
              <a:buSzPts val="1200"/>
              <a:buFont typeface="Noto Sans Symbols"/>
              <a:buChar char="⮚"/>
            </a:pPr>
            <a:r>
              <a:rPr b="1" lang="en-US">
                <a:solidFill>
                  <a:schemeClr val="dk2"/>
                </a:solidFill>
              </a:rPr>
              <a:t>##Hier soll eigentlich der Titel “Ansatz” hin, wo unsere Organisations- und Arbeitsprinzipien für die Beratung drinstehen: </a:t>
            </a:r>
            <a:endParaRPr b="1">
              <a:solidFill>
                <a:schemeClr val="dk2"/>
              </a:solidFill>
            </a:endParaRPr>
          </a:p>
          <a:p>
            <a:pPr indent="-285750" lvl="0" marL="285750" rtl="0" algn="l">
              <a:lnSpc>
                <a:spcPct val="100000"/>
              </a:lnSpc>
              <a:spcBef>
                <a:spcPts val="0"/>
              </a:spcBef>
              <a:spcAft>
                <a:spcPts val="0"/>
              </a:spcAft>
              <a:buClr>
                <a:schemeClr val="dk2"/>
              </a:buClr>
              <a:buSzPts val="1200"/>
              <a:buFont typeface="Noto Sans Symbols"/>
              <a:buChar char="⮚"/>
            </a:pPr>
            <a:r>
              <a:rPr b="1" lang="en-US">
                <a:solidFill>
                  <a:schemeClr val="dk2"/>
                </a:solidFill>
              </a:rPr>
              <a:t>- Fokus ländlicher Raum</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rPr b="1" lang="en-US">
                <a:solidFill>
                  <a:schemeClr val="dk2"/>
                </a:solidFill>
              </a:rPr>
              <a:t>- Denken und Handeln </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rPr b="1" lang="en-US">
                <a:solidFill>
                  <a:schemeClr val="dk2"/>
                </a:solidFill>
              </a:rPr>
              <a:t>- Praktische Erfahrung und thematische Expertise an der Schnittstelle von Wissenschaft und Praxis </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rPr b="1" lang="en-US">
                <a:solidFill>
                  <a:schemeClr val="dk2"/>
                </a:solidFill>
              </a:rPr>
              <a:t>- Gemeinwohlorientierung</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rPr b="1" lang="en-US">
                <a:solidFill>
                  <a:schemeClr val="dk2"/>
                </a:solidFill>
              </a:rPr>
              <a:t>- Regionale Anbindung und überregionales Wissen</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rPr b="1" lang="en-US">
                <a:solidFill>
                  <a:schemeClr val="dk2"/>
                </a:solidFill>
              </a:rPr>
              <a:t>- Ganzheitlicher Ansatz (thematisch breites Portfolio)</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rPr b="1" lang="en-US">
                <a:solidFill>
                  <a:schemeClr val="dk2"/>
                </a:solidFill>
              </a:rPr>
              <a:t>- Großes Partnernetzwerk</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rPr b="1" lang="en-US">
                <a:solidFill>
                  <a:schemeClr val="dk2"/>
                </a:solidFill>
              </a:rPr>
              <a:t>- Erfahrener Antragsteller</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rPr b="1" lang="en-US">
                <a:solidFill>
                  <a:schemeClr val="dk2"/>
                </a:solidFill>
              </a:rPr>
              <a:t>- Langfristiger Partner</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rPr b="1" lang="en-US">
                <a:solidFill>
                  <a:schemeClr val="dk2"/>
                </a:solidFill>
              </a:rPr>
              <a:t> </a:t>
            </a:r>
            <a:endParaRPr b="1">
              <a:solidFill>
                <a:schemeClr val="dk2"/>
              </a:solidFill>
            </a:endParaRPr>
          </a:p>
          <a:p>
            <a:pPr indent="-285750" lvl="0" marL="285750" rtl="0" algn="l">
              <a:lnSpc>
                <a:spcPct val="100000"/>
              </a:lnSpc>
              <a:spcBef>
                <a:spcPts val="0"/>
              </a:spcBef>
              <a:spcAft>
                <a:spcPts val="0"/>
              </a:spcAft>
              <a:buClr>
                <a:schemeClr val="dk2"/>
              </a:buClr>
              <a:buSzPts val="1200"/>
              <a:buChar char="⮚"/>
            </a:pPr>
            <a:r>
              <a:t/>
            </a:r>
            <a:endParaRPr b="1">
              <a:solidFill>
                <a:schemeClr val="dk2"/>
              </a:solidFill>
            </a:endParaRPr>
          </a:p>
          <a:p>
            <a:pPr indent="-285750" lvl="0" marL="285750" rtl="0" algn="l">
              <a:lnSpc>
                <a:spcPct val="100000"/>
              </a:lnSpc>
              <a:spcBef>
                <a:spcPts val="0"/>
              </a:spcBef>
              <a:spcAft>
                <a:spcPts val="0"/>
              </a:spcAft>
              <a:buClr>
                <a:schemeClr val="dk2"/>
              </a:buClr>
              <a:buSzPts val="1200"/>
              <a:buFont typeface="Noto Sans Symbols"/>
              <a:buChar char="⮚"/>
            </a:pPr>
            <a:r>
              <a:rPr b="1" lang="en-US">
                <a:solidFill>
                  <a:schemeClr val="dk2"/>
                </a:solidFill>
              </a:rPr>
              <a:t> </a:t>
            </a:r>
            <a:endParaRPr b="1">
              <a:solidFill>
                <a:schemeClr val="dk2"/>
              </a:solidFill>
            </a:endParaRPr>
          </a:p>
        </p:txBody>
      </p:sp>
      <p:sp>
        <p:nvSpPr>
          <p:cNvPr id="498" name="Google Shape;498;g20f8d8eed77_0_1387: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0f8d8eed77_0_1858: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520" name="Google Shape;520;g20f8d8eed77_0_1858: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0" lvl="0" marL="0" rtl="0" algn="l">
              <a:lnSpc>
                <a:spcPct val="100000"/>
              </a:lnSpc>
              <a:spcBef>
                <a:spcPts val="0"/>
              </a:spcBef>
              <a:spcAft>
                <a:spcPts val="0"/>
              </a:spcAft>
              <a:buSzPts val="1200"/>
              <a:buNone/>
            </a:pPr>
            <a:r>
              <a:t/>
            </a:r>
            <a:endParaRPr/>
          </a:p>
        </p:txBody>
      </p:sp>
      <p:sp>
        <p:nvSpPr>
          <p:cNvPr id="521" name="Google Shape;521;g20f8d8eed77_0_1858: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Clr>
                <a:srgbClr val="000000"/>
              </a:buClr>
              <a:buSzPts val="800"/>
              <a:buFont typeface="Arial"/>
              <a:buNone/>
            </a:pPr>
            <a:r>
              <a:rPr lang="en-US"/>
              <a:t>Notes view: </a:t>
            </a: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0c3e328327_0_450: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528" name="Google Shape;528;g20c3e328327_0_450: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t/>
            </a:r>
            <a:endParaRPr/>
          </a:p>
        </p:txBody>
      </p:sp>
      <p:sp>
        <p:nvSpPr>
          <p:cNvPr id="529" name="Google Shape;529;g20c3e328327_0_450: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0c44fb9aa9_0_88: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540" name="Google Shape;540;g20c44fb9aa9_0_88: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t/>
            </a:r>
            <a:endParaRPr/>
          </a:p>
        </p:txBody>
      </p:sp>
      <p:sp>
        <p:nvSpPr>
          <p:cNvPr id="541" name="Google Shape;541;g20c44fb9aa9_0_88: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0c3e328327_0_90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549" name="Google Shape;549;g20c3e328327_0_90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t/>
            </a:r>
            <a:endParaRPr/>
          </a:p>
        </p:txBody>
      </p:sp>
      <p:sp>
        <p:nvSpPr>
          <p:cNvPr id="550" name="Google Shape;550;g20c3e328327_0_90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0c3e328327_0_984:notes"/>
          <p:cNvSpPr/>
          <p:nvPr>
            <p:ph idx="2" type="sldImg"/>
          </p:nvPr>
        </p:nvSpPr>
        <p:spPr>
          <a:xfrm>
            <a:off x="109538" y="209550"/>
            <a:ext cx="9017100" cy="50721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lt2"/>
            </a:solidFill>
            <a:prstDash val="solid"/>
            <a:round/>
            <a:headEnd len="sm" w="sm" type="none"/>
            <a:tailEnd len="sm" w="sm" type="none"/>
          </a:ln>
        </p:spPr>
      </p:sp>
      <p:sp>
        <p:nvSpPr>
          <p:cNvPr id="579" name="Google Shape;579;g20c3e328327_0_984:notes"/>
          <p:cNvSpPr txBox="1"/>
          <p:nvPr>
            <p:ph idx="1" type="body"/>
          </p:nvPr>
        </p:nvSpPr>
        <p:spPr>
          <a:xfrm>
            <a:off x="124053" y="5490869"/>
            <a:ext cx="8988000" cy="674400"/>
          </a:xfrm>
          <a:prstGeom prst="rect">
            <a:avLst/>
          </a:prstGeom>
          <a:noFill/>
          <a:ln>
            <a:noFill/>
          </a:ln>
        </p:spPr>
        <p:txBody>
          <a:bodyPr anchorCtr="0" anchor="t" bIns="46225" lIns="92475" spcFirstLastPara="1" rIns="92475" wrap="square" tIns="46225">
            <a:noAutofit/>
          </a:bodyPr>
          <a:lstStyle/>
          <a:p>
            <a:pPr indent="-228600" lvl="0" marL="457200" rtl="0" algn="l">
              <a:lnSpc>
                <a:spcPct val="100000"/>
              </a:lnSpc>
              <a:spcBef>
                <a:spcPts val="600"/>
              </a:spcBef>
              <a:spcAft>
                <a:spcPts val="0"/>
              </a:spcAft>
              <a:buSzPts val="1200"/>
              <a:buNone/>
            </a:pPr>
            <a:r>
              <a:rPr lang="en-US"/>
              <a:t>Ziel: Aussagen über den Digitalisierungsgrad von ehrenamtlichen Organisationen zu machen; Ergebnisse zur Nutzung digitaler Tools und digitale Kompetenzen in einem Konstrukt zusammenzufassen </a:t>
            </a:r>
            <a:endParaRPr/>
          </a:p>
          <a:p>
            <a:pPr indent="-228600" lvl="0" marL="457200" rtl="0" algn="l">
              <a:lnSpc>
                <a:spcPct val="100000"/>
              </a:lnSpc>
              <a:spcBef>
                <a:spcPts val="600"/>
              </a:spcBef>
              <a:spcAft>
                <a:spcPts val="0"/>
              </a:spcAft>
              <a:buSzPts val="1200"/>
              <a:buNone/>
            </a:pPr>
            <a:r>
              <a:rPr lang="en-US"/>
              <a:t>Digi-Index. setzt sich aus 3 Indexe zusammen: Intern/extern/Kompetenzen  → Input von Christoph einholen</a:t>
            </a:r>
            <a:endParaRPr/>
          </a:p>
          <a:p>
            <a:pPr indent="-228600" lvl="0" marL="457200" rtl="0" algn="l">
              <a:lnSpc>
                <a:spcPct val="100000"/>
              </a:lnSpc>
              <a:spcBef>
                <a:spcPts val="600"/>
              </a:spcBef>
              <a:spcAft>
                <a:spcPts val="0"/>
              </a:spcAft>
              <a:buSzPts val="1200"/>
              <a:buNone/>
            </a:pPr>
            <a:r>
              <a:rPr lang="en-US"/>
              <a:t>Limitationen nennen (Digitale Infrastruktur, Hardware, Digitalisierungsstrategie nicht eingebunden). Dennoch erweist sich der Digi-Index als aussagekräftig. </a:t>
            </a:r>
            <a:endParaRPr/>
          </a:p>
        </p:txBody>
      </p:sp>
      <p:sp>
        <p:nvSpPr>
          <p:cNvPr id="580" name="Google Shape;580;g20c3e328327_0_984:notes"/>
          <p:cNvSpPr txBox="1"/>
          <p:nvPr>
            <p:ph idx="12" type="sldNum"/>
          </p:nvPr>
        </p:nvSpPr>
        <p:spPr>
          <a:xfrm>
            <a:off x="5231642" y="6601367"/>
            <a:ext cx="3880500" cy="348600"/>
          </a:xfrm>
          <a:prstGeom prst="rect">
            <a:avLst/>
          </a:prstGeom>
          <a:noFill/>
          <a:ln>
            <a:noFill/>
          </a:ln>
        </p:spPr>
        <p:txBody>
          <a:bodyPr anchorCtr="0" anchor="b" bIns="46225" lIns="92475" spcFirstLastPara="1" rIns="92475" wrap="square" tIns="46225">
            <a:noAutofit/>
          </a:bodyPr>
          <a:lstStyle/>
          <a:p>
            <a:pPr indent="0" lvl="0" marL="0" rtl="0" algn="r">
              <a:lnSpc>
                <a:spcPct val="100000"/>
              </a:lnSpc>
              <a:spcBef>
                <a:spcPts val="0"/>
              </a:spcBef>
              <a:spcAft>
                <a:spcPts val="0"/>
              </a:spcAft>
              <a:buSzPts val="1400"/>
              <a:buNone/>
            </a:pPr>
            <a:r>
              <a:rPr lang="en-US"/>
              <a:t>Notes view: </a:t>
            </a: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16" name="Shape 16"/>
        <p:cNvGrpSpPr/>
        <p:nvPr/>
      </p:nvGrpSpPr>
      <p:grpSpPr>
        <a:xfrm>
          <a:off x="0" y="0"/>
          <a:ext cx="0" cy="0"/>
          <a:chOff x="0" y="0"/>
          <a:chExt cx="0" cy="0"/>
        </a:xfrm>
      </p:grpSpPr>
      <p:sp>
        <p:nvSpPr>
          <p:cNvPr id="17" name="Google Shape;17;p16"/>
          <p:cNvSpPr/>
          <p:nvPr/>
        </p:nvSpPr>
        <p:spPr>
          <a:xfrm>
            <a:off x="0" y="5279183"/>
            <a:ext cx="12192000" cy="157881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pic>
        <p:nvPicPr>
          <p:cNvPr id="18" name="Google Shape;18;p16"/>
          <p:cNvPicPr preferRelativeResize="0"/>
          <p:nvPr/>
        </p:nvPicPr>
        <p:blipFill rotWithShape="1">
          <a:blip r:embed="rId2">
            <a:alphaModFix/>
          </a:blip>
          <a:srcRect b="5533" l="36" r="-109" t="34967"/>
          <a:stretch/>
        </p:blipFill>
        <p:spPr>
          <a:xfrm flipH="1">
            <a:off x="-792" y="0"/>
            <a:ext cx="12188345" cy="4829908"/>
          </a:xfrm>
          <a:prstGeom prst="rect">
            <a:avLst/>
          </a:prstGeom>
          <a:noFill/>
          <a:ln>
            <a:noFill/>
          </a:ln>
        </p:spPr>
      </p:pic>
      <p:pic>
        <p:nvPicPr>
          <p:cNvPr id="19" name="Google Shape;19;p16"/>
          <p:cNvPicPr preferRelativeResize="0"/>
          <p:nvPr/>
        </p:nvPicPr>
        <p:blipFill rotWithShape="1">
          <a:blip r:embed="rId3">
            <a:alphaModFix/>
          </a:blip>
          <a:srcRect b="0" l="0" r="0" t="0"/>
          <a:stretch/>
        </p:blipFill>
        <p:spPr>
          <a:xfrm>
            <a:off x="1588" y="1588"/>
            <a:ext cx="1587" cy="1587"/>
          </a:xfrm>
          <a:prstGeom prst="rect">
            <a:avLst/>
          </a:prstGeom>
          <a:noFill/>
          <a:ln>
            <a:noFill/>
          </a:ln>
        </p:spPr>
      </p:pic>
      <p:sp>
        <p:nvSpPr>
          <p:cNvPr id="20" name="Google Shape;20;p16"/>
          <p:cNvSpPr/>
          <p:nvPr/>
        </p:nvSpPr>
        <p:spPr>
          <a:xfrm>
            <a:off x="4429209" y="2016368"/>
            <a:ext cx="7486126" cy="3670508"/>
          </a:xfrm>
          <a:prstGeom prst="rect">
            <a:avLst/>
          </a:prstGeom>
          <a:solidFill>
            <a:srgbClr val="8BBA91">
              <a:alpha val="67058"/>
            </a:srgbClr>
          </a:solidFill>
          <a:ln>
            <a:noFill/>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21" name="Google Shape;21;p16"/>
          <p:cNvSpPr txBox="1"/>
          <p:nvPr>
            <p:ph idx="1" type="body"/>
          </p:nvPr>
        </p:nvSpPr>
        <p:spPr>
          <a:xfrm>
            <a:off x="4755873" y="6295944"/>
            <a:ext cx="6868800" cy="292425"/>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600"/>
              </a:spcBef>
              <a:spcAft>
                <a:spcPts val="0"/>
              </a:spcAft>
              <a:buClr>
                <a:srgbClr val="1A3743"/>
              </a:buClr>
              <a:buSzPts val="1200"/>
              <a:buNone/>
              <a:defRPr b="0" i="1" sz="1200" cap="none">
                <a:solidFill>
                  <a:srgbClr val="1A3743"/>
                </a:solidFill>
                <a:latin typeface="Merriweather Sans Light"/>
                <a:ea typeface="Merriweather Sans Light"/>
                <a:cs typeface="Merriweather Sans Light"/>
                <a:sym typeface="Merriweather Sans Light"/>
              </a:defRPr>
            </a:lvl1pPr>
            <a:lvl2pPr indent="-228600" lvl="1" marL="914400" algn="ctr">
              <a:lnSpc>
                <a:spcPct val="90000"/>
              </a:lnSpc>
              <a:spcBef>
                <a:spcPts val="300"/>
              </a:spcBef>
              <a:spcAft>
                <a:spcPts val="0"/>
              </a:spcAft>
              <a:buSzPts val="1200"/>
              <a:buNone/>
              <a:defRPr/>
            </a:lvl2pPr>
            <a:lvl3pPr indent="-228600" lvl="2" marL="1371600" algn="ctr">
              <a:lnSpc>
                <a:spcPct val="90000"/>
              </a:lnSpc>
              <a:spcBef>
                <a:spcPts val="300"/>
              </a:spcBef>
              <a:spcAft>
                <a:spcPts val="0"/>
              </a:spcAft>
              <a:buSzPts val="1200"/>
              <a:buNone/>
              <a:defRPr/>
            </a:lvl3pPr>
            <a:lvl4pPr indent="-228600" lvl="3" marL="1828800" algn="ctr">
              <a:lnSpc>
                <a:spcPct val="110000"/>
              </a:lnSpc>
              <a:spcBef>
                <a:spcPts val="300"/>
              </a:spcBef>
              <a:spcAft>
                <a:spcPts val="0"/>
              </a:spcAft>
              <a:buSzPts val="1600"/>
              <a:buNone/>
              <a:defRPr/>
            </a:lvl4pPr>
            <a:lvl5pPr indent="-228600" lvl="4" marL="2286000" algn="ctr">
              <a:lnSpc>
                <a:spcPct val="100000"/>
              </a:lnSpc>
              <a:spcBef>
                <a:spcPts val="300"/>
              </a:spcBef>
              <a:spcAft>
                <a:spcPts val="0"/>
              </a:spcAft>
              <a:buClr>
                <a:srgbClr val="1A3743"/>
              </a:buClr>
              <a:buSzPts val="1600"/>
              <a:buNone/>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900"/>
              </a:spcBef>
              <a:spcAft>
                <a:spcPts val="0"/>
              </a:spcAft>
              <a:buClr>
                <a:srgbClr val="1A3743"/>
              </a:buClr>
              <a:buSzPts val="1800"/>
              <a:buChar char="​"/>
              <a:defRPr/>
            </a:lvl7pPr>
            <a:lvl8pPr indent="-342900" lvl="7" marL="3657600" algn="l">
              <a:lnSpc>
                <a:spcPct val="90000"/>
              </a:lnSpc>
              <a:spcBef>
                <a:spcPts val="900"/>
              </a:spcBef>
              <a:spcAft>
                <a:spcPts val="0"/>
              </a:spcAft>
              <a:buClr>
                <a:srgbClr val="1A3743"/>
              </a:buClr>
              <a:buSzPts val="1800"/>
              <a:buChar char="​"/>
              <a:defRPr/>
            </a:lvl8pPr>
            <a:lvl9pPr indent="-342900" lvl="8" marL="4114800" algn="l">
              <a:lnSpc>
                <a:spcPct val="100000"/>
              </a:lnSpc>
              <a:spcBef>
                <a:spcPts val="0"/>
              </a:spcBef>
              <a:spcAft>
                <a:spcPts val="900"/>
              </a:spcAft>
              <a:buClr>
                <a:srgbClr val="1A3743"/>
              </a:buClr>
              <a:buSzPts val="1800"/>
              <a:buChar char="​"/>
              <a:defRPr/>
            </a:lvl9pPr>
          </a:lstStyle>
          <a:p/>
        </p:txBody>
      </p:sp>
      <p:sp>
        <p:nvSpPr>
          <p:cNvPr id="22" name="Google Shape;22;p16"/>
          <p:cNvSpPr txBox="1"/>
          <p:nvPr>
            <p:ph idx="2" type="subTitle"/>
          </p:nvPr>
        </p:nvSpPr>
        <p:spPr>
          <a:xfrm>
            <a:off x="4755872" y="4076198"/>
            <a:ext cx="6868800" cy="1386780"/>
          </a:xfrm>
          <a:prstGeom prst="rect">
            <a:avLst/>
          </a:prstGeom>
          <a:noFill/>
          <a:ln>
            <a:noFill/>
          </a:ln>
        </p:spPr>
        <p:txBody>
          <a:bodyPr anchorCtr="0" anchor="t" bIns="0" lIns="0" spcFirstLastPara="1" rIns="0" wrap="square" tIns="0">
            <a:noAutofit/>
          </a:bodyPr>
          <a:lstStyle>
            <a:lvl1pPr lvl="0" algn="l">
              <a:lnSpc>
                <a:spcPct val="110000"/>
              </a:lnSpc>
              <a:spcBef>
                <a:spcPts val="600"/>
              </a:spcBef>
              <a:spcAft>
                <a:spcPts val="0"/>
              </a:spcAft>
              <a:buClr>
                <a:srgbClr val="1A3743"/>
              </a:buClr>
              <a:buSzPts val="2400"/>
              <a:buNone/>
              <a:defRPr b="0" i="0" sz="2400">
                <a:solidFill>
                  <a:srgbClr val="1A3743"/>
                </a:solidFill>
                <a:latin typeface="Merriweather Sans Light"/>
                <a:ea typeface="Merriweather Sans Light"/>
                <a:cs typeface="Merriweather Sans Light"/>
                <a:sym typeface="Merriweather Sans Light"/>
              </a:defRPr>
            </a:lvl1pPr>
            <a:lvl2pPr lvl="1" algn="ctr">
              <a:lnSpc>
                <a:spcPct val="90000"/>
              </a:lnSpc>
              <a:spcBef>
                <a:spcPts val="300"/>
              </a:spcBef>
              <a:spcAft>
                <a:spcPts val="0"/>
              </a:spcAft>
              <a:buSzPts val="2000"/>
              <a:buNone/>
              <a:defRPr sz="2000"/>
            </a:lvl2pPr>
            <a:lvl3pPr lvl="2" algn="ctr">
              <a:lnSpc>
                <a:spcPct val="90000"/>
              </a:lnSpc>
              <a:spcBef>
                <a:spcPts val="300"/>
              </a:spcBef>
              <a:spcAft>
                <a:spcPts val="0"/>
              </a:spcAft>
              <a:buSzPts val="1800"/>
              <a:buNone/>
              <a:defRPr sz="1800"/>
            </a:lvl3pPr>
            <a:lvl4pPr lvl="3" algn="ctr">
              <a:lnSpc>
                <a:spcPct val="110000"/>
              </a:lnSpc>
              <a:spcBef>
                <a:spcPts val="300"/>
              </a:spcBef>
              <a:spcAft>
                <a:spcPts val="0"/>
              </a:spcAft>
              <a:buSzPts val="1600"/>
              <a:buNone/>
              <a:defRPr sz="1600"/>
            </a:lvl4pPr>
            <a:lvl5pPr lvl="4" algn="ctr">
              <a:lnSpc>
                <a:spcPct val="100000"/>
              </a:lnSpc>
              <a:spcBef>
                <a:spcPts val="300"/>
              </a:spcBef>
              <a:spcAft>
                <a:spcPts val="0"/>
              </a:spcAft>
              <a:buClr>
                <a:srgbClr val="1A3743"/>
              </a:buClr>
              <a:buSzPts val="1600"/>
              <a:buNone/>
              <a:defRPr sz="1600"/>
            </a:lvl5pPr>
            <a:lvl6pPr lvl="5" algn="ctr">
              <a:lnSpc>
                <a:spcPct val="90000"/>
              </a:lnSpc>
              <a:spcBef>
                <a:spcPts val="300"/>
              </a:spcBef>
              <a:spcAft>
                <a:spcPts val="0"/>
              </a:spcAft>
              <a:buSzPts val="1600"/>
              <a:buNone/>
              <a:defRPr sz="1600"/>
            </a:lvl6pPr>
            <a:lvl7pPr lvl="6" algn="ctr">
              <a:lnSpc>
                <a:spcPct val="90000"/>
              </a:lnSpc>
              <a:spcBef>
                <a:spcPts val="900"/>
              </a:spcBef>
              <a:spcAft>
                <a:spcPts val="0"/>
              </a:spcAft>
              <a:buClr>
                <a:srgbClr val="1A3743"/>
              </a:buClr>
              <a:buSzPts val="1600"/>
              <a:buNone/>
              <a:defRPr sz="1600"/>
            </a:lvl7pPr>
            <a:lvl8pPr lvl="7" algn="ctr">
              <a:lnSpc>
                <a:spcPct val="90000"/>
              </a:lnSpc>
              <a:spcBef>
                <a:spcPts val="900"/>
              </a:spcBef>
              <a:spcAft>
                <a:spcPts val="0"/>
              </a:spcAft>
              <a:buClr>
                <a:srgbClr val="1A3743"/>
              </a:buClr>
              <a:buSzPts val="1600"/>
              <a:buNone/>
              <a:defRPr sz="1600"/>
            </a:lvl8pPr>
            <a:lvl9pPr lvl="8" algn="ctr">
              <a:lnSpc>
                <a:spcPct val="100000"/>
              </a:lnSpc>
              <a:spcBef>
                <a:spcPts val="0"/>
              </a:spcBef>
              <a:spcAft>
                <a:spcPts val="900"/>
              </a:spcAft>
              <a:buClr>
                <a:srgbClr val="1A3743"/>
              </a:buClr>
              <a:buSzPts val="1600"/>
              <a:buNone/>
              <a:defRPr sz="1600"/>
            </a:lvl9pPr>
          </a:lstStyle>
          <a:p/>
        </p:txBody>
      </p:sp>
      <p:sp>
        <p:nvSpPr>
          <p:cNvPr id="23" name="Google Shape;23;p16"/>
          <p:cNvSpPr txBox="1"/>
          <p:nvPr>
            <p:ph type="ctrTitle"/>
          </p:nvPr>
        </p:nvSpPr>
        <p:spPr>
          <a:xfrm>
            <a:off x="4755872" y="2352097"/>
            <a:ext cx="6868800" cy="141434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 name="Google Shape;24;p16"/>
          <p:cNvPicPr preferRelativeResize="0"/>
          <p:nvPr/>
        </p:nvPicPr>
        <p:blipFill rotWithShape="1">
          <a:blip r:embed="rId4">
            <a:alphaModFix/>
          </a:blip>
          <a:srcRect b="0" l="0" r="0" t="0"/>
          <a:stretch/>
        </p:blipFill>
        <p:spPr>
          <a:xfrm>
            <a:off x="557626" y="5216400"/>
            <a:ext cx="1899930" cy="1234955"/>
          </a:xfrm>
          <a:prstGeom prst="rect">
            <a:avLst/>
          </a:prstGeom>
          <a:noFill/>
          <a:ln>
            <a:noFill/>
          </a:ln>
        </p:spPr>
      </p:pic>
      <p:sp>
        <p:nvSpPr>
          <p:cNvPr id="25" name="Google Shape;25;p16"/>
          <p:cNvSpPr txBox="1"/>
          <p:nvPr/>
        </p:nvSpPr>
        <p:spPr>
          <a:xfrm>
            <a:off x="9589477" y="8909538"/>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one third" showMasterSp="0">
  <p:cSld name="Green one third">
    <p:spTree>
      <p:nvGrpSpPr>
        <p:cNvPr id="69" name="Shape 69"/>
        <p:cNvGrpSpPr/>
        <p:nvPr/>
      </p:nvGrpSpPr>
      <p:grpSpPr>
        <a:xfrm>
          <a:off x="0" y="0"/>
          <a:ext cx="0" cy="0"/>
          <a:chOff x="0" y="0"/>
          <a:chExt cx="0" cy="0"/>
        </a:xfrm>
      </p:grpSpPr>
      <p:pic>
        <p:nvPicPr>
          <p:cNvPr id="70" name="Google Shape;70;p19"/>
          <p:cNvPicPr preferRelativeResize="0"/>
          <p:nvPr/>
        </p:nvPicPr>
        <p:blipFill rotWithShape="1">
          <a:blip r:embed="rId2">
            <a:alphaModFix/>
          </a:blip>
          <a:srcRect b="27" l="29398" r="101" t="8741"/>
          <a:stretch/>
        </p:blipFill>
        <p:spPr>
          <a:xfrm flipH="1">
            <a:off x="3671068" y="0"/>
            <a:ext cx="416951" cy="6858000"/>
          </a:xfrm>
          <a:prstGeom prst="rect">
            <a:avLst/>
          </a:prstGeom>
          <a:noFill/>
          <a:ln>
            <a:noFill/>
          </a:ln>
        </p:spPr>
      </p:pic>
      <p:sp>
        <p:nvSpPr>
          <p:cNvPr id="71" name="Google Shape;71;p19"/>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Merriweather Sans"/>
              <a:buNone/>
              <a:defRPr b="1" i="0" sz="32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9"/>
          <p:cNvSpPr/>
          <p:nvPr/>
        </p:nvSpPr>
        <p:spPr>
          <a:xfrm>
            <a:off x="4080763" y="-1309"/>
            <a:ext cx="8111237" cy="685930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73" name="Google Shape;73;p1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74" name="Google Shape;74;p1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Arrow two third" showMasterSp="0">
  <p:cSld name="D. Arrow two third">
    <p:spTree>
      <p:nvGrpSpPr>
        <p:cNvPr id="75" name="Shape 75"/>
        <p:cNvGrpSpPr/>
        <p:nvPr/>
      </p:nvGrpSpPr>
      <p:grpSpPr>
        <a:xfrm>
          <a:off x="0" y="0"/>
          <a:ext cx="0" cy="0"/>
          <a:chOff x="0" y="0"/>
          <a:chExt cx="0" cy="0"/>
        </a:xfrm>
      </p:grpSpPr>
      <p:pic>
        <p:nvPicPr>
          <p:cNvPr id="76" name="Google Shape;76;p20"/>
          <p:cNvPicPr preferRelativeResize="0"/>
          <p:nvPr/>
        </p:nvPicPr>
        <p:blipFill rotWithShape="1">
          <a:blip r:embed="rId2">
            <a:alphaModFix/>
          </a:blip>
          <a:srcRect b="0" l="0" r="0" t="0"/>
          <a:stretch/>
        </p:blipFill>
        <p:spPr>
          <a:xfrm>
            <a:off x="7490341" y="3588018"/>
            <a:ext cx="1365250" cy="3382962"/>
          </a:xfrm>
          <a:prstGeom prst="rect">
            <a:avLst/>
          </a:prstGeom>
          <a:noFill/>
          <a:ln>
            <a:noFill/>
          </a:ln>
        </p:spPr>
      </p:pic>
      <p:sp>
        <p:nvSpPr>
          <p:cNvPr id="77" name="Google Shape;77;p20"/>
          <p:cNvSpPr/>
          <p:nvPr/>
        </p:nvSpPr>
        <p:spPr>
          <a:xfrm>
            <a:off x="0" y="0"/>
            <a:ext cx="8446239" cy="6858000"/>
          </a:xfrm>
          <a:custGeom>
            <a:rect b="b" l="l" r="r" t="t"/>
            <a:pathLst>
              <a:path extrusionOk="0" h="6858000" w="8446239">
                <a:moveTo>
                  <a:pt x="0" y="0"/>
                </a:moveTo>
                <a:lnTo>
                  <a:pt x="7645979" y="0"/>
                </a:lnTo>
                <a:lnTo>
                  <a:pt x="8446239" y="3429000"/>
                </a:lnTo>
                <a:lnTo>
                  <a:pt x="7645979" y="6858000"/>
                </a:lnTo>
                <a:lnTo>
                  <a:pt x="0" y="6858000"/>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78" name="Google Shape;78;p20"/>
          <p:cNvSpPr txBox="1"/>
          <p:nvPr>
            <p:ph type="title"/>
          </p:nvPr>
        </p:nvSpPr>
        <p:spPr>
          <a:xfrm>
            <a:off x="630000" y="622800"/>
            <a:ext cx="6254496" cy="3323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2400"/>
              <a:buFont typeface="Merriweather Sans"/>
              <a:buNone/>
              <a:defRPr b="1"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80" name="Google Shape;80;p2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line" showMasterSp="0">
  <p:cSld name="Section header line">
    <p:spTree>
      <p:nvGrpSpPr>
        <p:cNvPr id="81" name="Shape 81"/>
        <p:cNvGrpSpPr/>
        <p:nvPr/>
      </p:nvGrpSpPr>
      <p:grpSpPr>
        <a:xfrm>
          <a:off x="0" y="0"/>
          <a:ext cx="0" cy="0"/>
          <a:chOff x="0" y="0"/>
          <a:chExt cx="0" cy="0"/>
        </a:xfrm>
      </p:grpSpPr>
      <p:sp>
        <p:nvSpPr>
          <p:cNvPr id="82" name="Google Shape;82;p22"/>
          <p:cNvSpPr txBox="1"/>
          <p:nvPr>
            <p:ph type="title"/>
          </p:nvPr>
        </p:nvSpPr>
        <p:spPr>
          <a:xfrm>
            <a:off x="630000" y="3826800"/>
            <a:ext cx="10936800" cy="2041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84" name="Google Shape;84;p2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85" name="Google Shape;85;p22"/>
          <p:cNvGrpSpPr/>
          <p:nvPr/>
        </p:nvGrpSpPr>
        <p:grpSpPr>
          <a:xfrm>
            <a:off x="709461" y="3359452"/>
            <a:ext cx="11479126" cy="191294"/>
            <a:chOff x="709461" y="3584644"/>
            <a:chExt cx="11479126" cy="191294"/>
          </a:xfrm>
        </p:grpSpPr>
        <p:cxnSp>
          <p:nvCxnSpPr>
            <p:cNvPr id="86" name="Google Shape;86;p22"/>
            <p:cNvCxnSpPr/>
            <p:nvPr/>
          </p:nvCxnSpPr>
          <p:spPr>
            <a:xfrm>
              <a:off x="921224" y="3680016"/>
              <a:ext cx="11267363" cy="0"/>
            </a:xfrm>
            <a:prstGeom prst="straightConnector1">
              <a:avLst/>
            </a:prstGeom>
            <a:noFill/>
            <a:ln cap="flat" cmpd="sng" w="38100">
              <a:solidFill>
                <a:schemeClr val="lt1"/>
              </a:solidFill>
              <a:prstDash val="solid"/>
              <a:miter lim="800000"/>
              <a:headEnd len="sm" w="sm" type="none"/>
              <a:tailEnd len="sm" w="sm" type="none"/>
            </a:ln>
          </p:spPr>
        </p:cxnSp>
        <p:sp>
          <p:nvSpPr>
            <p:cNvPr id="87" name="Google Shape;87;p22"/>
            <p:cNvSpPr/>
            <p:nvPr/>
          </p:nvSpPr>
          <p:spPr>
            <a:xfrm>
              <a:off x="709461" y="3584644"/>
              <a:ext cx="191294" cy="191294"/>
            </a:xfrm>
            <a:prstGeom prst="ellipse">
              <a:avLst/>
            </a:prstGeom>
            <a:no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left arrow" showMasterSp="0">
  <p:cSld name="D. Green left arrow">
    <p:bg>
      <p:bgPr>
        <a:solidFill>
          <a:schemeClr val="lt1"/>
        </a:solidFill>
      </p:bgPr>
    </p:bg>
    <p:spTree>
      <p:nvGrpSpPr>
        <p:cNvPr id="88" name="Shape 88"/>
        <p:cNvGrpSpPr/>
        <p:nvPr/>
      </p:nvGrpSpPr>
      <p:grpSpPr>
        <a:xfrm>
          <a:off x="0" y="0"/>
          <a:ext cx="0" cy="0"/>
          <a:chOff x="0" y="0"/>
          <a:chExt cx="0" cy="0"/>
        </a:xfrm>
      </p:grpSpPr>
      <p:sp>
        <p:nvSpPr>
          <p:cNvPr id="89" name="Google Shape;89;p23"/>
          <p:cNvSpPr/>
          <p:nvPr/>
        </p:nvSpPr>
        <p:spPr>
          <a:xfrm>
            <a:off x="1524" y="131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90" name="Google Shape;90;p23"/>
          <p:cNvSpPr txBox="1"/>
          <p:nvPr>
            <p:ph type="title"/>
          </p:nvPr>
        </p:nvSpPr>
        <p:spPr>
          <a:xfrm>
            <a:off x="630000" y="2764203"/>
            <a:ext cx="2478638" cy="1314311"/>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FFFFFF"/>
              </a:buClr>
              <a:buSzPts val="2400"/>
              <a:buFont typeface="Merriweather Sans"/>
              <a:buNone/>
              <a:defRPr b="1" i="0">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1" name="Google Shape;91;p23"/>
          <p:cNvPicPr preferRelativeResize="0"/>
          <p:nvPr/>
        </p:nvPicPr>
        <p:blipFill rotWithShape="1">
          <a:blip r:embed="rId2">
            <a:alphaModFix/>
          </a:blip>
          <a:srcRect b="7714" l="0" r="0" t="6215"/>
          <a:stretch/>
        </p:blipFill>
        <p:spPr>
          <a:xfrm rot="120000">
            <a:off x="2141308" y="3402828"/>
            <a:ext cx="2694666" cy="3461745"/>
          </a:xfrm>
          <a:prstGeom prst="rect">
            <a:avLst/>
          </a:prstGeom>
          <a:noFill/>
          <a:ln>
            <a:noFill/>
          </a:ln>
        </p:spPr>
      </p:pic>
      <p:sp>
        <p:nvSpPr>
          <p:cNvPr id="92" name="Google Shape;92;p23"/>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93" name="Google Shape;93;p23"/>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94" name="Shape 94"/>
        <p:cNvGrpSpPr/>
        <p:nvPr/>
      </p:nvGrpSpPr>
      <p:grpSpPr>
        <a:xfrm>
          <a:off x="0" y="0"/>
          <a:ext cx="0" cy="0"/>
          <a:chOff x="0" y="0"/>
          <a:chExt cx="0" cy="0"/>
        </a:xfrm>
      </p:grpSpPr>
      <p:sp>
        <p:nvSpPr>
          <p:cNvPr id="95" name="Google Shape;95;p2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5"/>
          <p:cNvSpPr txBox="1"/>
          <p:nvPr>
            <p:ph type="title"/>
          </p:nvPr>
        </p:nvSpPr>
        <p:spPr>
          <a:xfrm>
            <a:off x="630000" y="622800"/>
            <a:ext cx="10933200"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25"/>
          <p:cNvSpPr txBox="1"/>
          <p:nvPr/>
        </p:nvSpPr>
        <p:spPr>
          <a:xfrm>
            <a:off x="8859520" y="5039360"/>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slice heading" showMasterSp="0">
  <p:cSld name="Gray slice heading">
    <p:spTree>
      <p:nvGrpSpPr>
        <p:cNvPr id="98" name="Shape 98"/>
        <p:cNvGrpSpPr/>
        <p:nvPr/>
      </p:nvGrpSpPr>
      <p:grpSpPr>
        <a:xfrm>
          <a:off x="0" y="0"/>
          <a:ext cx="0" cy="0"/>
          <a:chOff x="0" y="0"/>
          <a:chExt cx="0" cy="0"/>
        </a:xfrm>
      </p:grpSpPr>
      <p:sp>
        <p:nvSpPr>
          <p:cNvPr id="99" name="Google Shape;99;p26"/>
          <p:cNvSpPr/>
          <p:nvPr/>
        </p:nvSpPr>
        <p:spPr>
          <a:xfrm>
            <a:off x="1" y="-1309"/>
            <a:ext cx="4694400" cy="6859309"/>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00" name="Google Shape;100;p26"/>
          <p:cNvSpPr txBox="1"/>
          <p:nvPr>
            <p:ph type="title"/>
          </p:nvPr>
        </p:nvSpPr>
        <p:spPr>
          <a:xfrm>
            <a:off x="630000" y="1544274"/>
            <a:ext cx="3452400" cy="1495794"/>
          </a:xfrm>
          <a:prstGeom prst="rect">
            <a:avLst/>
          </a:prstGeom>
          <a:noFill/>
          <a:ln>
            <a:noFill/>
          </a:ln>
        </p:spPr>
        <p:txBody>
          <a:bodyPr anchorCtr="0" anchor="b" bIns="0" lIns="0" spcFirstLastPara="1" rIns="320025" wrap="square" tIns="0">
            <a:noAutofit/>
          </a:bodyPr>
          <a:lstStyle>
            <a:lvl1pPr lvl="0" algn="l">
              <a:lnSpc>
                <a:spcPct val="90000"/>
              </a:lnSpc>
              <a:spcBef>
                <a:spcPts val="0"/>
              </a:spcBef>
              <a:spcAft>
                <a:spcPts val="0"/>
              </a:spcAft>
              <a:buClr>
                <a:srgbClr val="1A3743"/>
              </a:buClr>
              <a:buSzPts val="3200"/>
              <a:buFont typeface="Merriweather Sans"/>
              <a:buNone/>
              <a:defRPr b="1" i="0" sz="32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6"/>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02" name="Google Shape;102;p26"/>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one third" showMasterSp="0">
  <p:cSld name="White one third">
    <p:spTree>
      <p:nvGrpSpPr>
        <p:cNvPr id="103" name="Shape 103"/>
        <p:cNvGrpSpPr/>
        <p:nvPr/>
      </p:nvGrpSpPr>
      <p:grpSpPr>
        <a:xfrm>
          <a:off x="0" y="0"/>
          <a:ext cx="0" cy="0"/>
          <a:chOff x="0" y="0"/>
          <a:chExt cx="0" cy="0"/>
        </a:xfrm>
      </p:grpSpPr>
      <p:pic>
        <p:nvPicPr>
          <p:cNvPr id="104" name="Google Shape;104;p27"/>
          <p:cNvPicPr preferRelativeResize="0"/>
          <p:nvPr/>
        </p:nvPicPr>
        <p:blipFill rotWithShape="1">
          <a:blip r:embed="rId2">
            <a:alphaModFix/>
          </a:blip>
          <a:srcRect b="27" l="29398" r="101" t="8741"/>
          <a:stretch/>
        </p:blipFill>
        <p:spPr>
          <a:xfrm flipH="1" rot="10800000">
            <a:off x="4064994" y="0"/>
            <a:ext cx="416951" cy="6858000"/>
          </a:xfrm>
          <a:prstGeom prst="rect">
            <a:avLst/>
          </a:prstGeom>
          <a:noFill/>
          <a:ln>
            <a:noFill/>
          </a:ln>
        </p:spPr>
      </p:pic>
      <p:sp>
        <p:nvSpPr>
          <p:cNvPr id="105" name="Google Shape;105;p27"/>
          <p:cNvSpPr/>
          <p:nvPr/>
        </p:nvSpPr>
        <p:spPr>
          <a:xfrm>
            <a:off x="0" y="0"/>
            <a:ext cx="4079508"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06" name="Google Shape;106;p27"/>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3200"/>
              <a:buFont typeface="Merriweather Sans"/>
              <a:buNone/>
              <a:defRPr b="1" i="0" sz="32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7"/>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08" name="Google Shape;108;p27"/>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half" showMasterSp="0">
  <p:cSld name="Green half">
    <p:spTree>
      <p:nvGrpSpPr>
        <p:cNvPr id="109" name="Shape 109"/>
        <p:cNvGrpSpPr/>
        <p:nvPr/>
      </p:nvGrpSpPr>
      <p:grpSpPr>
        <a:xfrm>
          <a:off x="0" y="0"/>
          <a:ext cx="0" cy="0"/>
          <a:chOff x="0" y="0"/>
          <a:chExt cx="0" cy="0"/>
        </a:xfrm>
      </p:grpSpPr>
      <p:pic>
        <p:nvPicPr>
          <p:cNvPr id="110" name="Google Shape;110;p28"/>
          <p:cNvPicPr preferRelativeResize="0"/>
          <p:nvPr/>
        </p:nvPicPr>
        <p:blipFill rotWithShape="1">
          <a:blip r:embed="rId2">
            <a:alphaModFix/>
          </a:blip>
          <a:srcRect b="27" l="29398" r="101" t="8741"/>
          <a:stretch/>
        </p:blipFill>
        <p:spPr>
          <a:xfrm flipH="1">
            <a:off x="5689582" y="0"/>
            <a:ext cx="416951" cy="6858000"/>
          </a:xfrm>
          <a:prstGeom prst="rect">
            <a:avLst/>
          </a:prstGeom>
          <a:noFill/>
          <a:ln>
            <a:noFill/>
          </a:ln>
        </p:spPr>
      </p:pic>
      <p:sp>
        <p:nvSpPr>
          <p:cNvPr id="111" name="Google Shape;111;p28"/>
          <p:cNvSpPr/>
          <p:nvPr/>
        </p:nvSpPr>
        <p:spPr>
          <a:xfrm>
            <a:off x="6096000" y="0"/>
            <a:ext cx="6096000"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12" name="Google Shape;112;p28"/>
          <p:cNvSpPr/>
          <p:nvPr>
            <p:ph idx="2" type="pic"/>
          </p:nvPr>
        </p:nvSpPr>
        <p:spPr>
          <a:xfrm>
            <a:off x="6092021" y="0"/>
            <a:ext cx="6099977" cy="6858000"/>
          </a:xfrm>
          <a:prstGeom prst="rect">
            <a:avLst/>
          </a:prstGeom>
          <a:noFill/>
          <a:ln>
            <a:noFill/>
          </a:ln>
        </p:spPr>
      </p:sp>
      <p:sp>
        <p:nvSpPr>
          <p:cNvPr id="113" name="Google Shape;113;p28"/>
          <p:cNvSpPr txBox="1"/>
          <p:nvPr>
            <p:ph type="title"/>
          </p:nvPr>
        </p:nvSpPr>
        <p:spPr>
          <a:xfrm>
            <a:off x="630000" y="1785600"/>
            <a:ext cx="4388400" cy="3286800"/>
          </a:xfrm>
          <a:prstGeom prst="rect">
            <a:avLst/>
          </a:prstGeom>
          <a:noFill/>
          <a:ln>
            <a:noFill/>
          </a:ln>
        </p:spPr>
        <p:txBody>
          <a:bodyPr anchorCtr="0" anchor="ctr" bIns="0" lIns="0" spcFirstLastPara="1" rIns="320025"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8"/>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15" name="Google Shape;115;p2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two third" showMasterSp="0">
  <p:cSld name="Green two third">
    <p:spTree>
      <p:nvGrpSpPr>
        <p:cNvPr id="116" name="Shape 116"/>
        <p:cNvGrpSpPr/>
        <p:nvPr/>
      </p:nvGrpSpPr>
      <p:grpSpPr>
        <a:xfrm>
          <a:off x="0" y="0"/>
          <a:ext cx="0" cy="0"/>
          <a:chOff x="0" y="0"/>
          <a:chExt cx="0" cy="0"/>
        </a:xfrm>
      </p:grpSpPr>
      <p:pic>
        <p:nvPicPr>
          <p:cNvPr id="117" name="Google Shape;117;p29"/>
          <p:cNvPicPr preferRelativeResize="0"/>
          <p:nvPr/>
        </p:nvPicPr>
        <p:blipFill rotWithShape="1">
          <a:blip r:embed="rId2">
            <a:alphaModFix/>
          </a:blip>
          <a:srcRect b="27" l="29398" r="101" t="8741"/>
          <a:stretch/>
        </p:blipFill>
        <p:spPr>
          <a:xfrm flipH="1">
            <a:off x="7409849" y="0"/>
            <a:ext cx="416951" cy="6858000"/>
          </a:xfrm>
          <a:prstGeom prst="rect">
            <a:avLst/>
          </a:prstGeom>
          <a:noFill/>
          <a:ln>
            <a:noFill/>
          </a:ln>
        </p:spPr>
      </p:pic>
      <p:sp>
        <p:nvSpPr>
          <p:cNvPr id="118" name="Google Shape;118;p29"/>
          <p:cNvSpPr/>
          <p:nvPr/>
        </p:nvSpPr>
        <p:spPr>
          <a:xfrm>
            <a:off x="7819543" y="0"/>
            <a:ext cx="4372457"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19" name="Google Shape;119;p29"/>
          <p:cNvSpPr/>
          <p:nvPr>
            <p:ph idx="2" type="pic"/>
          </p:nvPr>
        </p:nvSpPr>
        <p:spPr>
          <a:xfrm>
            <a:off x="7820025" y="0"/>
            <a:ext cx="4371975" cy="6858000"/>
          </a:xfrm>
          <a:prstGeom prst="rect">
            <a:avLst/>
          </a:prstGeom>
          <a:noFill/>
          <a:ln>
            <a:noFill/>
          </a:ln>
        </p:spPr>
      </p:sp>
      <p:sp>
        <p:nvSpPr>
          <p:cNvPr id="120" name="Google Shape;120;p29"/>
          <p:cNvSpPr txBox="1"/>
          <p:nvPr>
            <p:ph type="title"/>
          </p:nvPr>
        </p:nvSpPr>
        <p:spPr>
          <a:xfrm>
            <a:off x="630000" y="1804650"/>
            <a:ext cx="6247552"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22" name="Google Shape;122;p2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rrow" showMasterSp="0">
  <p:cSld name="Left arrow">
    <p:spTree>
      <p:nvGrpSpPr>
        <p:cNvPr id="123" name="Shape 123"/>
        <p:cNvGrpSpPr/>
        <p:nvPr/>
      </p:nvGrpSpPr>
      <p:grpSpPr>
        <a:xfrm>
          <a:off x="0" y="0"/>
          <a:ext cx="0" cy="0"/>
          <a:chOff x="0" y="0"/>
          <a:chExt cx="0" cy="0"/>
        </a:xfrm>
      </p:grpSpPr>
      <p:pic>
        <p:nvPicPr>
          <p:cNvPr id="124" name="Google Shape;124;p30"/>
          <p:cNvPicPr preferRelativeResize="0"/>
          <p:nvPr/>
        </p:nvPicPr>
        <p:blipFill rotWithShape="1">
          <a:blip r:embed="rId2">
            <a:alphaModFix/>
          </a:blip>
          <a:srcRect b="0" l="0" r="0" t="0"/>
          <a:stretch/>
        </p:blipFill>
        <p:spPr>
          <a:xfrm>
            <a:off x="3108638" y="3594368"/>
            <a:ext cx="1365250" cy="3382962"/>
          </a:xfrm>
          <a:prstGeom prst="rect">
            <a:avLst/>
          </a:prstGeom>
          <a:noFill/>
          <a:ln>
            <a:noFill/>
          </a:ln>
        </p:spPr>
      </p:pic>
      <p:sp>
        <p:nvSpPr>
          <p:cNvPr id="125" name="Google Shape;125;p30"/>
          <p:cNvSpPr/>
          <p:nvPr/>
        </p:nvSpPr>
        <p:spPr>
          <a:xfrm>
            <a:off x="1524" y="131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26" name="Google Shape;126;p3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27" name="Google Shape;127;p3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30"/>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3200"/>
              <a:buFont typeface="Merriweather Sans"/>
              <a:buNone/>
              <a:defRPr b="1" i="0" sz="32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highlight" showMasterSp="0">
  <p:cSld name="Green highlight">
    <p:spTree>
      <p:nvGrpSpPr>
        <p:cNvPr id="26" name="Shape 26"/>
        <p:cNvGrpSpPr/>
        <p:nvPr/>
      </p:nvGrpSpPr>
      <p:grpSpPr>
        <a:xfrm>
          <a:off x="0" y="0"/>
          <a:ext cx="0" cy="0"/>
          <a:chOff x="0" y="0"/>
          <a:chExt cx="0" cy="0"/>
        </a:xfrm>
      </p:grpSpPr>
      <p:pic>
        <p:nvPicPr>
          <p:cNvPr id="27" name="Google Shape;27;p17"/>
          <p:cNvPicPr preferRelativeResize="0"/>
          <p:nvPr/>
        </p:nvPicPr>
        <p:blipFill rotWithShape="1">
          <a:blip r:embed="rId2">
            <a:alphaModFix/>
          </a:blip>
          <a:srcRect b="27" l="29398" r="101" t="8741"/>
          <a:stretch/>
        </p:blipFill>
        <p:spPr>
          <a:xfrm flipH="1" rot="10800000">
            <a:off x="7165606" y="0"/>
            <a:ext cx="416951" cy="6858000"/>
          </a:xfrm>
          <a:prstGeom prst="rect">
            <a:avLst/>
          </a:prstGeom>
          <a:noFill/>
          <a:ln>
            <a:noFill/>
          </a:ln>
        </p:spPr>
      </p:pic>
      <p:sp>
        <p:nvSpPr>
          <p:cNvPr id="28" name="Google Shape;28;p17"/>
          <p:cNvSpPr/>
          <p:nvPr/>
        </p:nvSpPr>
        <p:spPr>
          <a:xfrm>
            <a:off x="0" y="0"/>
            <a:ext cx="7171956" cy="68580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9" name="Google Shape;29;p17"/>
          <p:cNvSpPr txBox="1"/>
          <p:nvPr>
            <p:ph type="title"/>
          </p:nvPr>
        </p:nvSpPr>
        <p:spPr>
          <a:xfrm>
            <a:off x="630000" y="622800"/>
            <a:ext cx="6256800"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1" name="Google Shape;31;p17"/>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left arrow" showMasterSp="0">
  <p:cSld name="Green left arrow">
    <p:bg>
      <p:bgPr>
        <a:solidFill>
          <a:srgbClr val="F2F2F2"/>
        </a:solidFill>
      </p:bgPr>
    </p:bg>
    <p:spTree>
      <p:nvGrpSpPr>
        <p:cNvPr id="129" name="Shape 129"/>
        <p:cNvGrpSpPr/>
        <p:nvPr/>
      </p:nvGrpSpPr>
      <p:grpSpPr>
        <a:xfrm>
          <a:off x="0" y="0"/>
          <a:ext cx="0" cy="0"/>
          <a:chOff x="0" y="0"/>
          <a:chExt cx="0" cy="0"/>
        </a:xfrm>
      </p:grpSpPr>
      <p:sp>
        <p:nvSpPr>
          <p:cNvPr id="130" name="Google Shape;130;p31"/>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pic>
        <p:nvPicPr>
          <p:cNvPr id="131" name="Google Shape;131;p31"/>
          <p:cNvPicPr preferRelativeResize="0"/>
          <p:nvPr/>
        </p:nvPicPr>
        <p:blipFill rotWithShape="1">
          <a:blip r:embed="rId2">
            <a:alphaModFix/>
          </a:blip>
          <a:srcRect b="7714" l="0" r="0" t="6215"/>
          <a:stretch/>
        </p:blipFill>
        <p:spPr>
          <a:xfrm rot="120000">
            <a:off x="2141308" y="3402828"/>
            <a:ext cx="2694666" cy="3461745"/>
          </a:xfrm>
          <a:prstGeom prst="rect">
            <a:avLst/>
          </a:prstGeom>
          <a:noFill/>
          <a:ln>
            <a:noFill/>
          </a:ln>
        </p:spPr>
      </p:pic>
      <p:sp>
        <p:nvSpPr>
          <p:cNvPr id="132" name="Google Shape;132;p3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33" name="Google Shape;133;p3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31"/>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3200"/>
              <a:buFont typeface="Merriweather Sans"/>
              <a:buNone/>
              <a:defRPr b="1" i="0" sz="32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one third" showMasterSp="0">
  <p:cSld name="Arrow one third">
    <p:spTree>
      <p:nvGrpSpPr>
        <p:cNvPr id="135" name="Shape 135"/>
        <p:cNvGrpSpPr/>
        <p:nvPr/>
      </p:nvGrpSpPr>
      <p:grpSpPr>
        <a:xfrm>
          <a:off x="0" y="0"/>
          <a:ext cx="0" cy="0"/>
          <a:chOff x="0" y="0"/>
          <a:chExt cx="0" cy="0"/>
        </a:xfrm>
      </p:grpSpPr>
      <p:pic>
        <p:nvPicPr>
          <p:cNvPr id="136" name="Google Shape;136;p32"/>
          <p:cNvPicPr preferRelativeResize="0"/>
          <p:nvPr/>
        </p:nvPicPr>
        <p:blipFill rotWithShape="1">
          <a:blip r:embed="rId2">
            <a:alphaModFix/>
          </a:blip>
          <a:srcRect b="0" l="0" r="0" t="0"/>
          <a:stretch/>
        </p:blipFill>
        <p:spPr>
          <a:xfrm>
            <a:off x="4533900" y="3395662"/>
            <a:ext cx="1298575" cy="3571875"/>
          </a:xfrm>
          <a:prstGeom prst="rect">
            <a:avLst/>
          </a:prstGeom>
          <a:noFill/>
          <a:ln>
            <a:noFill/>
          </a:ln>
        </p:spPr>
      </p:pic>
      <p:sp>
        <p:nvSpPr>
          <p:cNvPr id="137" name="Google Shape;137;p32"/>
          <p:cNvSpPr/>
          <p:nvPr/>
        </p:nvSpPr>
        <p:spPr>
          <a:xfrm>
            <a:off x="1" y="0"/>
            <a:ext cx="5426920" cy="6858000"/>
          </a:xfrm>
          <a:prstGeom prst="homePlate">
            <a:avLst>
              <a:gd fmla="val 12939" name="adj"/>
            </a:avLst>
          </a:pr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38" name="Google Shape;138;p32"/>
          <p:cNvSpPr txBox="1"/>
          <p:nvPr>
            <p:ph type="title"/>
          </p:nvPr>
        </p:nvSpPr>
        <p:spPr>
          <a:xfrm>
            <a:off x="630000" y="1785600"/>
            <a:ext cx="4062235"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4400"/>
              <a:buFont typeface="Merriweather Sans"/>
              <a:buNone/>
              <a:defRPr b="1" i="0" sz="4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3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40" name="Google Shape;140;p3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one third" showMasterSp="0">
  <p:cSld name="Green arrow one third">
    <p:bg>
      <p:bgPr>
        <a:solidFill>
          <a:srgbClr val="F2F2F2"/>
        </a:solidFill>
      </p:bgPr>
    </p:bg>
    <p:spTree>
      <p:nvGrpSpPr>
        <p:cNvPr id="141" name="Shape 141"/>
        <p:cNvGrpSpPr/>
        <p:nvPr/>
      </p:nvGrpSpPr>
      <p:grpSpPr>
        <a:xfrm>
          <a:off x="0" y="0"/>
          <a:ext cx="0" cy="0"/>
          <a:chOff x="0" y="0"/>
          <a:chExt cx="0" cy="0"/>
        </a:xfrm>
      </p:grpSpPr>
      <p:sp>
        <p:nvSpPr>
          <p:cNvPr id="142" name="Google Shape;142;p33"/>
          <p:cNvSpPr/>
          <p:nvPr/>
        </p:nvSpPr>
        <p:spPr>
          <a:xfrm>
            <a:off x="1" y="0"/>
            <a:ext cx="5426920" cy="6858000"/>
          </a:xfrm>
          <a:prstGeom prst="homePlate">
            <a:avLst>
              <a:gd fmla="val 12939" name="adj"/>
            </a:avLst>
          </a:pr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43" name="Google Shape;143;p33"/>
          <p:cNvSpPr txBox="1"/>
          <p:nvPr>
            <p:ph type="title"/>
          </p:nvPr>
        </p:nvSpPr>
        <p:spPr>
          <a:xfrm>
            <a:off x="630000" y="1785600"/>
            <a:ext cx="4062235"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FFFFFF"/>
              </a:buClr>
              <a:buSzPts val="4400"/>
              <a:buFont typeface="Merriweather Sans"/>
              <a:buNone/>
              <a:defRPr b="1" i="0" sz="4400">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4" name="Google Shape;144;p33"/>
          <p:cNvPicPr preferRelativeResize="0"/>
          <p:nvPr/>
        </p:nvPicPr>
        <p:blipFill rotWithShape="1">
          <a:blip r:embed="rId2">
            <a:alphaModFix/>
          </a:blip>
          <a:srcRect b="6866" l="0" r="0" t="7561"/>
          <a:stretch/>
        </p:blipFill>
        <p:spPr>
          <a:xfrm>
            <a:off x="3549481" y="3416300"/>
            <a:ext cx="2694666" cy="3441700"/>
          </a:xfrm>
          <a:prstGeom prst="rect">
            <a:avLst/>
          </a:prstGeom>
          <a:noFill/>
          <a:ln>
            <a:noFill/>
          </a:ln>
        </p:spPr>
      </p:pic>
      <p:sp>
        <p:nvSpPr>
          <p:cNvPr id="145" name="Google Shape;145;p33"/>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46" name="Google Shape;146;p33"/>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half" showMasterSp="0">
  <p:cSld name="Arrow half">
    <p:spTree>
      <p:nvGrpSpPr>
        <p:cNvPr id="147" name="Shape 147"/>
        <p:cNvGrpSpPr/>
        <p:nvPr/>
      </p:nvGrpSpPr>
      <p:grpSpPr>
        <a:xfrm>
          <a:off x="0" y="0"/>
          <a:ext cx="0" cy="0"/>
          <a:chOff x="0" y="0"/>
          <a:chExt cx="0" cy="0"/>
        </a:xfrm>
      </p:grpSpPr>
      <p:pic>
        <p:nvPicPr>
          <p:cNvPr id="148" name="Google Shape;148;p34"/>
          <p:cNvPicPr preferRelativeResize="0"/>
          <p:nvPr/>
        </p:nvPicPr>
        <p:blipFill rotWithShape="1">
          <a:blip r:embed="rId2">
            <a:alphaModFix/>
          </a:blip>
          <a:srcRect b="0" l="0" r="0" t="0"/>
          <a:stretch/>
        </p:blipFill>
        <p:spPr>
          <a:xfrm>
            <a:off x="5378758" y="3589606"/>
            <a:ext cx="1365250" cy="3382962"/>
          </a:xfrm>
          <a:prstGeom prst="rect">
            <a:avLst/>
          </a:prstGeom>
          <a:noFill/>
          <a:ln>
            <a:noFill/>
          </a:ln>
        </p:spPr>
      </p:pic>
      <p:sp>
        <p:nvSpPr>
          <p:cNvPr id="149" name="Google Shape;149;p34"/>
          <p:cNvSpPr/>
          <p:nvPr/>
        </p:nvSpPr>
        <p:spPr>
          <a:xfrm>
            <a:off x="0" y="0"/>
            <a:ext cx="6363546" cy="6858000"/>
          </a:xfrm>
          <a:prstGeom prst="homePlate">
            <a:avLst>
              <a:gd fmla="val 12939" name="adj"/>
            </a:avLst>
          </a:pr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50" name="Google Shape;150;p34"/>
          <p:cNvSpPr txBox="1"/>
          <p:nvPr>
            <p:ph type="title"/>
          </p:nvPr>
        </p:nvSpPr>
        <p:spPr>
          <a:xfrm>
            <a:off x="630000" y="622800"/>
            <a:ext cx="4673646"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34"/>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52" name="Google Shape;152;p3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half" showMasterSp="0">
  <p:cSld name="Green arrow half">
    <p:bg>
      <p:bgPr>
        <a:solidFill>
          <a:srgbClr val="F2F2F2"/>
        </a:solidFill>
      </p:bgPr>
    </p:bg>
    <p:spTree>
      <p:nvGrpSpPr>
        <p:cNvPr id="153" name="Shape 153"/>
        <p:cNvGrpSpPr/>
        <p:nvPr/>
      </p:nvGrpSpPr>
      <p:grpSpPr>
        <a:xfrm>
          <a:off x="0" y="0"/>
          <a:ext cx="0" cy="0"/>
          <a:chOff x="0" y="0"/>
          <a:chExt cx="0" cy="0"/>
        </a:xfrm>
      </p:grpSpPr>
      <p:sp>
        <p:nvSpPr>
          <p:cNvPr id="154" name="Google Shape;154;p35"/>
          <p:cNvSpPr/>
          <p:nvPr/>
        </p:nvSpPr>
        <p:spPr>
          <a:xfrm>
            <a:off x="0" y="0"/>
            <a:ext cx="6363546" cy="6858000"/>
          </a:xfrm>
          <a:prstGeom prst="homePlate">
            <a:avLst>
              <a:gd fmla="val 12939" name="adj"/>
            </a:avLst>
          </a:pr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55" name="Google Shape;155;p35"/>
          <p:cNvSpPr txBox="1"/>
          <p:nvPr>
            <p:ph type="title"/>
          </p:nvPr>
        </p:nvSpPr>
        <p:spPr>
          <a:xfrm>
            <a:off x="630000" y="622800"/>
            <a:ext cx="4673646"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3400"/>
              <a:buFont typeface="Merriweather Sans"/>
              <a:buNone/>
              <a:defRPr b="1" i="0" sz="3400" u="none">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6" name="Google Shape;156;p35"/>
          <p:cNvPicPr preferRelativeResize="0"/>
          <p:nvPr/>
        </p:nvPicPr>
        <p:blipFill rotWithShape="1">
          <a:blip r:embed="rId2">
            <a:alphaModFix/>
          </a:blip>
          <a:srcRect b="6865" l="0" r="0" t="9052"/>
          <a:stretch/>
        </p:blipFill>
        <p:spPr>
          <a:xfrm rot="120000">
            <a:off x="4428422" y="3407803"/>
            <a:ext cx="2694666" cy="3456551"/>
          </a:xfrm>
          <a:prstGeom prst="rect">
            <a:avLst/>
          </a:prstGeom>
          <a:noFill/>
          <a:ln>
            <a:noFill/>
          </a:ln>
        </p:spPr>
      </p:pic>
      <p:sp>
        <p:nvSpPr>
          <p:cNvPr id="157" name="Google Shape;157;p35"/>
          <p:cNvSpPr txBox="1"/>
          <p:nvPr/>
        </p:nvSpPr>
        <p:spPr>
          <a:xfrm>
            <a:off x="14868939" y="8666922"/>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
        <p:nvSpPr>
          <p:cNvPr id="158" name="Google Shape;158;p3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59" name="Google Shape;159;p3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two third" showMasterSp="0">
  <p:cSld name="Green arrow two third">
    <p:bg>
      <p:bgPr>
        <a:solidFill>
          <a:srgbClr val="F2F2F2"/>
        </a:solidFill>
      </p:bgPr>
    </p:bg>
    <p:spTree>
      <p:nvGrpSpPr>
        <p:cNvPr id="160" name="Shape 160"/>
        <p:cNvGrpSpPr/>
        <p:nvPr/>
      </p:nvGrpSpPr>
      <p:grpSpPr>
        <a:xfrm>
          <a:off x="0" y="0"/>
          <a:ext cx="0" cy="0"/>
          <a:chOff x="0" y="0"/>
          <a:chExt cx="0" cy="0"/>
        </a:xfrm>
      </p:grpSpPr>
      <p:sp>
        <p:nvSpPr>
          <p:cNvPr id="161" name="Google Shape;161;p36"/>
          <p:cNvSpPr/>
          <p:nvPr/>
        </p:nvSpPr>
        <p:spPr>
          <a:xfrm>
            <a:off x="0" y="0"/>
            <a:ext cx="8446239" cy="6858000"/>
          </a:xfrm>
          <a:custGeom>
            <a:rect b="b" l="l" r="r" t="t"/>
            <a:pathLst>
              <a:path extrusionOk="0" h="6858000" w="8446239">
                <a:moveTo>
                  <a:pt x="0" y="0"/>
                </a:moveTo>
                <a:lnTo>
                  <a:pt x="7645979" y="0"/>
                </a:lnTo>
                <a:lnTo>
                  <a:pt x="8446239" y="3429000"/>
                </a:lnTo>
                <a:lnTo>
                  <a:pt x="7645979" y="6858000"/>
                </a:lnTo>
                <a:lnTo>
                  <a:pt x="0" y="6858000"/>
                </a:lnTo>
                <a:lnTo>
                  <a:pt x="0" y="0"/>
                </a:lnTo>
                <a:close/>
              </a:path>
            </a:pathLst>
          </a:cu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162" name="Google Shape;162;p36"/>
          <p:cNvSpPr txBox="1"/>
          <p:nvPr>
            <p:ph type="title"/>
          </p:nvPr>
        </p:nvSpPr>
        <p:spPr>
          <a:xfrm>
            <a:off x="630000" y="622800"/>
            <a:ext cx="6256800"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3400"/>
              <a:buFont typeface="Merriweather Sans"/>
              <a:buNone/>
              <a:defRPr b="1" i="0" sz="3400" u="none">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63" name="Google Shape;163;p36"/>
          <p:cNvPicPr preferRelativeResize="0"/>
          <p:nvPr/>
        </p:nvPicPr>
        <p:blipFill rotWithShape="1">
          <a:blip r:embed="rId2">
            <a:alphaModFix/>
          </a:blip>
          <a:srcRect b="6865" l="0" r="0" t="9052"/>
          <a:stretch/>
        </p:blipFill>
        <p:spPr>
          <a:xfrm rot="120000">
            <a:off x="6524770" y="3407803"/>
            <a:ext cx="2694666" cy="3456551"/>
          </a:xfrm>
          <a:prstGeom prst="rect">
            <a:avLst/>
          </a:prstGeom>
          <a:noFill/>
          <a:ln>
            <a:noFill/>
          </a:ln>
        </p:spPr>
      </p:pic>
      <p:sp>
        <p:nvSpPr>
          <p:cNvPr id="164" name="Google Shape;164;p36"/>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65" name="Google Shape;165;p36"/>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Table of Contents" showMasterSp="0">
  <p:cSld name="Agenda D. Table of Contents">
    <p:spTree>
      <p:nvGrpSpPr>
        <p:cNvPr id="166" name="Shape 166"/>
        <p:cNvGrpSpPr/>
        <p:nvPr/>
      </p:nvGrpSpPr>
      <p:grpSpPr>
        <a:xfrm>
          <a:off x="0" y="0"/>
          <a:ext cx="0" cy="0"/>
          <a:chOff x="0" y="0"/>
          <a:chExt cx="0" cy="0"/>
        </a:xfrm>
      </p:grpSpPr>
      <p:pic>
        <p:nvPicPr>
          <p:cNvPr id="167" name="Google Shape;167;p37"/>
          <p:cNvPicPr preferRelativeResize="0"/>
          <p:nvPr/>
        </p:nvPicPr>
        <p:blipFill rotWithShape="1">
          <a:blip r:embed="rId2">
            <a:alphaModFix/>
          </a:blip>
          <a:srcRect b="0" l="0" r="0" t="0"/>
          <a:stretch/>
        </p:blipFill>
        <p:spPr>
          <a:xfrm>
            <a:off x="3108638" y="3594368"/>
            <a:ext cx="1365250" cy="3382962"/>
          </a:xfrm>
          <a:prstGeom prst="rect">
            <a:avLst/>
          </a:prstGeom>
          <a:noFill/>
          <a:ln>
            <a:noFill/>
          </a:ln>
        </p:spPr>
      </p:pic>
      <p:sp>
        <p:nvSpPr>
          <p:cNvPr id="168" name="Google Shape;168;p37"/>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69" name="Google Shape;169;p37"/>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170" name="Google Shape;170;p37"/>
          <p:cNvSpPr txBox="1"/>
          <p:nvPr/>
        </p:nvSpPr>
        <p:spPr>
          <a:xfrm>
            <a:off x="630000" y="2693350"/>
            <a:ext cx="2819400" cy="1530932"/>
          </a:xfrm>
          <a:prstGeom prst="rect">
            <a:avLst/>
          </a:prstGeom>
          <a:noFill/>
          <a:ln>
            <a:noFill/>
          </a:ln>
        </p:spPr>
        <p:txBody>
          <a:bodyPr anchorCtr="0" anchor="ctr" bIns="0" lIns="0" spcFirstLastPara="1" rIns="0" wrap="square" tIns="0">
            <a:noAutofit/>
          </a:bodyPr>
          <a:lstStyle/>
          <a:p>
            <a:pPr indent="0" lvl="0" marL="0" marR="0" rtl="0" algn="l">
              <a:lnSpc>
                <a:spcPct val="106000"/>
              </a:lnSpc>
              <a:spcBef>
                <a:spcPts val="0"/>
              </a:spcBef>
              <a:spcAft>
                <a:spcPts val="0"/>
              </a:spcAft>
              <a:buClr>
                <a:srgbClr val="1A3743"/>
              </a:buClr>
              <a:buSzPts val="4800"/>
              <a:buFont typeface="Merriweather Sans"/>
              <a:buNone/>
            </a:pPr>
            <a:r>
              <a:rPr b="1" i="0" lang="en-US" sz="4800" u="none" cap="none" strike="noStrike">
                <a:solidFill>
                  <a:srgbClr val="1A3743"/>
                </a:solidFill>
                <a:latin typeface="Merriweather Sans"/>
                <a:ea typeface="Merriweather Sans"/>
                <a:cs typeface="Merriweather Sans"/>
                <a:sym typeface="Merriweather Sans"/>
              </a:rPr>
              <a:t>Table of contents</a:t>
            </a:r>
            <a:endParaRPr b="0" i="0" sz="1400" u="none" cap="none" strike="noStrike">
              <a:solidFill>
                <a:srgbClr val="000000"/>
              </a:solidFill>
              <a:latin typeface="Arial"/>
              <a:ea typeface="Arial"/>
              <a:cs typeface="Arial"/>
              <a:sym typeface="Arial"/>
            </a:endParaRPr>
          </a:p>
        </p:txBody>
      </p:sp>
      <p:sp>
        <p:nvSpPr>
          <p:cNvPr id="171" name="Google Shape;171;p37"/>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72" name="Google Shape;172;p37"/>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showMasterSp="0">
  <p:cSld name="Big statement green">
    <p:spTree>
      <p:nvGrpSpPr>
        <p:cNvPr id="173" name="Shape 173"/>
        <p:cNvGrpSpPr/>
        <p:nvPr/>
      </p:nvGrpSpPr>
      <p:grpSpPr>
        <a:xfrm>
          <a:off x="0" y="0"/>
          <a:ext cx="0" cy="0"/>
          <a:chOff x="0" y="0"/>
          <a:chExt cx="0" cy="0"/>
        </a:xfrm>
      </p:grpSpPr>
      <p:sp>
        <p:nvSpPr>
          <p:cNvPr id="174" name="Google Shape;174;p38"/>
          <p:cNvSpPr txBox="1"/>
          <p:nvPr>
            <p:ph type="title"/>
          </p:nvPr>
        </p:nvSpPr>
        <p:spPr>
          <a:xfrm>
            <a:off x="630000" y="3826333"/>
            <a:ext cx="10933200" cy="160655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38"/>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76" name="Google Shape;176;p3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icon" showMasterSp="0">
  <p:cSld name="Big statement icon">
    <p:bg>
      <p:bgPr>
        <a:solidFill>
          <a:srgbClr val="F2F2F2"/>
        </a:solidFill>
      </p:bgPr>
    </p:bg>
    <p:spTree>
      <p:nvGrpSpPr>
        <p:cNvPr id="177" name="Shape 177"/>
        <p:cNvGrpSpPr/>
        <p:nvPr/>
      </p:nvGrpSpPr>
      <p:grpSpPr>
        <a:xfrm>
          <a:off x="0" y="0"/>
          <a:ext cx="0" cy="0"/>
          <a:chOff x="0" y="0"/>
          <a:chExt cx="0" cy="0"/>
        </a:xfrm>
      </p:grpSpPr>
      <p:sp>
        <p:nvSpPr>
          <p:cNvPr id="178" name="Google Shape;178;p3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39"/>
          <p:cNvSpPr/>
          <p:nvPr/>
        </p:nvSpPr>
        <p:spPr>
          <a:xfrm>
            <a:off x="630000" y="625475"/>
            <a:ext cx="932688" cy="932688"/>
          </a:xfrm>
          <a:prstGeom prst="rect">
            <a:avLst/>
          </a:prstGeom>
          <a:noFill/>
          <a:ln cap="flat" cmpd="sng" w="38100">
            <a:solidFill>
              <a:srgbClr val="8BBA9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3743"/>
              </a:solidFill>
              <a:latin typeface="Trebuchet MS"/>
              <a:ea typeface="Trebuchet MS"/>
              <a:cs typeface="Trebuchet MS"/>
              <a:sym typeface="Trebuchet MS"/>
            </a:endParaRPr>
          </a:p>
        </p:txBody>
      </p:sp>
      <p:sp>
        <p:nvSpPr>
          <p:cNvPr id="180" name="Google Shape;180;p39"/>
          <p:cNvSpPr txBox="1"/>
          <p:nvPr>
            <p:ph type="title"/>
          </p:nvPr>
        </p:nvSpPr>
        <p:spPr>
          <a:xfrm>
            <a:off x="630000" y="3826333"/>
            <a:ext cx="10933200" cy="160655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39"/>
          <p:cNvSpPr txBox="1"/>
          <p:nvPr/>
        </p:nvSpPr>
        <p:spPr>
          <a:xfrm>
            <a:off x="11320272" y="65574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82" name="Shape 182"/>
        <p:cNvGrpSpPr/>
        <p:nvPr/>
      </p:nvGrpSpPr>
      <p:grpSpPr>
        <a:xfrm>
          <a:off x="0" y="0"/>
          <a:ext cx="0" cy="0"/>
          <a:chOff x="0" y="0"/>
          <a:chExt cx="0" cy="0"/>
        </a:xfrm>
      </p:grpSpPr>
      <p:sp>
        <p:nvSpPr>
          <p:cNvPr id="183" name="Google Shape;183;p4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184" name="Google Shape;184;p4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Title Only" showMasterSp="0">
  <p:cSld name="D. Title Only">
    <p:bg>
      <p:bgPr>
        <a:solidFill>
          <a:schemeClr val="lt1"/>
        </a:solidFill>
      </p:bgPr>
    </p:bg>
    <p:spTree>
      <p:nvGrpSpPr>
        <p:cNvPr id="32" name="Shape 32"/>
        <p:cNvGrpSpPr/>
        <p:nvPr/>
      </p:nvGrpSpPr>
      <p:grpSpPr>
        <a:xfrm>
          <a:off x="0" y="0"/>
          <a:ext cx="0" cy="0"/>
          <a:chOff x="0" y="0"/>
          <a:chExt cx="0" cy="0"/>
        </a:xfrm>
      </p:grpSpPr>
      <p:sp>
        <p:nvSpPr>
          <p:cNvPr id="33" name="Google Shape;33;p24"/>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4" name="Google Shape;34;p2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type="title"/>
          </p:nvPr>
        </p:nvSpPr>
        <p:spPr>
          <a:xfrm>
            <a:off x="630000" y="622800"/>
            <a:ext cx="10933350" cy="3323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2400"/>
              <a:buFont typeface="Merriweather Sans"/>
              <a:buNone/>
              <a:defRPr b="1"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extLst>
    <p:ext uri="{DCECCB84-F9BA-43D5-87BE-67443E8EF086}">
      <p15:sldGuideLst>
        <p15:guide id="1" orient="horz" pos="43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een" showMasterSp="0">
  <p:cSld name="Blank green">
    <p:spTree>
      <p:nvGrpSpPr>
        <p:cNvPr id="185" name="Shape 185"/>
        <p:cNvGrpSpPr/>
        <p:nvPr/>
      </p:nvGrpSpPr>
      <p:grpSpPr>
        <a:xfrm>
          <a:off x="0" y="0"/>
          <a:ext cx="0" cy="0"/>
          <a:chOff x="0" y="0"/>
          <a:chExt cx="0" cy="0"/>
        </a:xfrm>
      </p:grpSpPr>
      <p:sp>
        <p:nvSpPr>
          <p:cNvPr id="186" name="Google Shape;186;p43"/>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187" name="Google Shape;187;p43"/>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guide" showMasterSp="0">
  <p:cSld name="Layout guide">
    <p:bg>
      <p:bgPr>
        <a:solidFill>
          <a:schemeClr val="lt1"/>
        </a:solidFill>
      </p:bgPr>
    </p:bg>
    <p:spTree>
      <p:nvGrpSpPr>
        <p:cNvPr id="188" name="Shape 188"/>
        <p:cNvGrpSpPr/>
        <p:nvPr/>
      </p:nvGrpSpPr>
      <p:grpSpPr>
        <a:xfrm>
          <a:off x="0" y="0"/>
          <a:ext cx="0" cy="0"/>
          <a:chOff x="0" y="0"/>
          <a:chExt cx="0" cy="0"/>
        </a:xfrm>
      </p:grpSpPr>
      <p:grpSp>
        <p:nvGrpSpPr>
          <p:cNvPr id="189" name="Google Shape;189;p44"/>
          <p:cNvGrpSpPr/>
          <p:nvPr/>
        </p:nvGrpSpPr>
        <p:grpSpPr>
          <a:xfrm>
            <a:off x="-600" y="-1"/>
            <a:ext cx="12193800" cy="6858001"/>
            <a:chOff x="-600" y="-1"/>
            <a:chExt cx="12193800" cy="6858001"/>
          </a:xfrm>
        </p:grpSpPr>
        <p:sp>
          <p:nvSpPr>
            <p:cNvPr id="190" name="Google Shape;190;p44"/>
            <p:cNvSpPr/>
            <p:nvPr/>
          </p:nvSpPr>
          <p:spPr>
            <a:xfrm>
              <a:off x="0" y="-1"/>
              <a:ext cx="12193200" cy="6858000"/>
            </a:xfrm>
            <a:custGeom>
              <a:rect b="b" l="l" r="r" t="t"/>
              <a:pathLst>
                <a:path extrusionOk="0" h="6858000" w="121932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191" name="Google Shape;191;p44"/>
            <p:cNvGrpSpPr/>
            <p:nvPr/>
          </p:nvGrpSpPr>
          <p:grpSpPr>
            <a:xfrm>
              <a:off x="-600" y="622800"/>
              <a:ext cx="12193200" cy="5536800"/>
              <a:chOff x="12623800" y="622800"/>
              <a:chExt cx="11176000" cy="5536800"/>
            </a:xfrm>
          </p:grpSpPr>
          <p:cxnSp>
            <p:nvCxnSpPr>
              <p:cNvPr id="192" name="Google Shape;192;p44"/>
              <p:cNvCxnSpPr/>
              <p:nvPr/>
            </p:nvCxnSpPr>
            <p:spPr>
              <a:xfrm>
                <a:off x="12623800" y="6228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193" name="Google Shape;193;p44"/>
              <p:cNvCxnSpPr/>
              <p:nvPr/>
            </p:nvCxnSpPr>
            <p:spPr>
              <a:xfrm>
                <a:off x="12623800" y="914211"/>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194" name="Google Shape;194;p44"/>
              <p:cNvCxnSpPr/>
              <p:nvPr/>
            </p:nvCxnSpPr>
            <p:spPr>
              <a:xfrm>
                <a:off x="12623800" y="1205622"/>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195" name="Google Shape;195;p44"/>
              <p:cNvCxnSpPr/>
              <p:nvPr/>
            </p:nvCxnSpPr>
            <p:spPr>
              <a:xfrm>
                <a:off x="12623800" y="14976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196" name="Google Shape;196;p44"/>
              <p:cNvCxnSpPr/>
              <p:nvPr/>
            </p:nvCxnSpPr>
            <p:spPr>
              <a:xfrm>
                <a:off x="12623800" y="1788444"/>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197" name="Google Shape;197;p44"/>
              <p:cNvCxnSpPr/>
              <p:nvPr/>
            </p:nvCxnSpPr>
            <p:spPr>
              <a:xfrm>
                <a:off x="12623800" y="2079855"/>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198" name="Google Shape;198;p44"/>
              <p:cNvCxnSpPr/>
              <p:nvPr/>
            </p:nvCxnSpPr>
            <p:spPr>
              <a:xfrm>
                <a:off x="12623800" y="2371266"/>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199" name="Google Shape;199;p44"/>
              <p:cNvCxnSpPr/>
              <p:nvPr/>
            </p:nvCxnSpPr>
            <p:spPr>
              <a:xfrm>
                <a:off x="12623800" y="2662677"/>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0" name="Google Shape;200;p44"/>
              <p:cNvCxnSpPr/>
              <p:nvPr/>
            </p:nvCxnSpPr>
            <p:spPr>
              <a:xfrm>
                <a:off x="12623800" y="2954088"/>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1" name="Google Shape;201;p44"/>
              <p:cNvCxnSpPr/>
              <p:nvPr/>
            </p:nvCxnSpPr>
            <p:spPr>
              <a:xfrm>
                <a:off x="12623800" y="3245499"/>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2" name="Google Shape;202;p44"/>
              <p:cNvCxnSpPr/>
              <p:nvPr/>
            </p:nvCxnSpPr>
            <p:spPr>
              <a:xfrm>
                <a:off x="12623800" y="353691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3" name="Google Shape;203;p44"/>
              <p:cNvCxnSpPr/>
              <p:nvPr/>
            </p:nvCxnSpPr>
            <p:spPr>
              <a:xfrm>
                <a:off x="12623800" y="3828321"/>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4" name="Google Shape;204;p44"/>
              <p:cNvCxnSpPr/>
              <p:nvPr/>
            </p:nvCxnSpPr>
            <p:spPr>
              <a:xfrm>
                <a:off x="12623800" y="4119732"/>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5" name="Google Shape;205;p44"/>
              <p:cNvCxnSpPr/>
              <p:nvPr/>
            </p:nvCxnSpPr>
            <p:spPr>
              <a:xfrm>
                <a:off x="12623800" y="4411143"/>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6" name="Google Shape;206;p44"/>
              <p:cNvCxnSpPr/>
              <p:nvPr/>
            </p:nvCxnSpPr>
            <p:spPr>
              <a:xfrm>
                <a:off x="12623800" y="4702554"/>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7" name="Google Shape;207;p44"/>
              <p:cNvCxnSpPr/>
              <p:nvPr/>
            </p:nvCxnSpPr>
            <p:spPr>
              <a:xfrm>
                <a:off x="12623800" y="4993965"/>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8" name="Google Shape;208;p44"/>
              <p:cNvCxnSpPr/>
              <p:nvPr/>
            </p:nvCxnSpPr>
            <p:spPr>
              <a:xfrm>
                <a:off x="12623800" y="5285376"/>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09" name="Google Shape;209;p44"/>
              <p:cNvCxnSpPr/>
              <p:nvPr/>
            </p:nvCxnSpPr>
            <p:spPr>
              <a:xfrm>
                <a:off x="12623800" y="5576787"/>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0" name="Google Shape;210;p44"/>
              <p:cNvCxnSpPr/>
              <p:nvPr/>
            </p:nvCxnSpPr>
            <p:spPr>
              <a:xfrm>
                <a:off x="12623800" y="5868198"/>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211" name="Google Shape;211;p44"/>
              <p:cNvCxnSpPr/>
              <p:nvPr/>
            </p:nvCxnSpPr>
            <p:spPr>
              <a:xfrm>
                <a:off x="12623800" y="61596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grpSp>
        <p:grpSp>
          <p:nvGrpSpPr>
            <p:cNvPr id="212" name="Google Shape;212;p44"/>
            <p:cNvGrpSpPr/>
            <p:nvPr/>
          </p:nvGrpSpPr>
          <p:grpSpPr>
            <a:xfrm>
              <a:off x="1277000" y="623550"/>
              <a:ext cx="9638000" cy="5537047"/>
              <a:chOff x="1277000" y="623550"/>
              <a:chExt cx="9638000" cy="5537047"/>
            </a:xfrm>
          </p:grpSpPr>
          <p:sp>
            <p:nvSpPr>
              <p:cNvPr id="213" name="Google Shape;213;p44"/>
              <p:cNvSpPr/>
              <p:nvPr/>
            </p:nvSpPr>
            <p:spPr>
              <a:xfrm>
                <a:off x="688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14" name="Google Shape;214;p44"/>
              <p:cNvSpPr/>
              <p:nvPr/>
            </p:nvSpPr>
            <p:spPr>
              <a:xfrm>
                <a:off x="875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15" name="Google Shape;215;p44"/>
              <p:cNvSpPr/>
              <p:nvPr/>
            </p:nvSpPr>
            <p:spPr>
              <a:xfrm>
                <a:off x="782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16" name="Google Shape;216;p44"/>
              <p:cNvSpPr/>
              <p:nvPr/>
            </p:nvSpPr>
            <p:spPr>
              <a:xfrm>
                <a:off x="969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17" name="Google Shape;217;p44"/>
              <p:cNvSpPr/>
              <p:nvPr/>
            </p:nvSpPr>
            <p:spPr>
              <a:xfrm>
                <a:off x="1062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18" name="Google Shape;218;p44"/>
              <p:cNvSpPr/>
              <p:nvPr/>
            </p:nvSpPr>
            <p:spPr>
              <a:xfrm>
                <a:off x="595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19" name="Google Shape;219;p44"/>
              <p:cNvSpPr/>
              <p:nvPr/>
            </p:nvSpPr>
            <p:spPr>
              <a:xfrm>
                <a:off x="127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0" name="Google Shape;220;p44"/>
              <p:cNvSpPr/>
              <p:nvPr/>
            </p:nvSpPr>
            <p:spPr>
              <a:xfrm>
                <a:off x="221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1" name="Google Shape;221;p44"/>
              <p:cNvSpPr/>
              <p:nvPr/>
            </p:nvSpPr>
            <p:spPr>
              <a:xfrm>
                <a:off x="314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2" name="Google Shape;222;p44"/>
              <p:cNvSpPr/>
              <p:nvPr/>
            </p:nvSpPr>
            <p:spPr>
              <a:xfrm>
                <a:off x="408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3" name="Google Shape;223;p44"/>
              <p:cNvSpPr/>
              <p:nvPr/>
            </p:nvSpPr>
            <p:spPr>
              <a:xfrm>
                <a:off x="501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224" name="Google Shape;224;p44"/>
            <p:cNvSpPr/>
            <p:nvPr/>
          </p:nvSpPr>
          <p:spPr>
            <a:xfrm>
              <a:off x="-600" y="0"/>
              <a:ext cx="12193200" cy="6858000"/>
            </a:xfrm>
            <a:custGeom>
              <a:rect b="b" l="l" r="r" t="t"/>
              <a:pathLst>
                <a:path extrusionOk="0" h="3396" w="602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575757"/>
                </a:solidFill>
                <a:latin typeface="Trebuchet MS"/>
                <a:ea typeface="Trebuchet MS"/>
                <a:cs typeface="Trebuchet MS"/>
                <a:sym typeface="Trebuchet MS"/>
              </a:endParaRPr>
            </a:p>
          </p:txBody>
        </p:sp>
        <p:sp>
          <p:nvSpPr>
            <p:cNvPr id="225" name="Google Shape;225;p44"/>
            <p:cNvSpPr/>
            <p:nvPr/>
          </p:nvSpPr>
          <p:spPr>
            <a:xfrm>
              <a:off x="629400" y="6159600"/>
              <a:ext cx="10933200" cy="378584"/>
            </a:xfrm>
            <a:prstGeom prst="rect">
              <a:avLst/>
            </a:prstGeom>
            <a:solidFill>
              <a:schemeClr val="accent3">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6" name="Google Shape;226;p44"/>
            <p:cNvSpPr/>
            <p:nvPr/>
          </p:nvSpPr>
          <p:spPr>
            <a:xfrm>
              <a:off x="629400" y="1497600"/>
              <a:ext cx="10932229" cy="583200"/>
            </a:xfrm>
            <a:prstGeom prst="rect">
              <a:avLst/>
            </a:prstGeom>
            <a:solidFill>
              <a:schemeClr val="accent3">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227" name="Google Shape;227;p44"/>
            <p:cNvGrpSpPr/>
            <p:nvPr/>
          </p:nvGrpSpPr>
          <p:grpSpPr>
            <a:xfrm>
              <a:off x="629400" y="5975122"/>
              <a:ext cx="10933200" cy="79536"/>
              <a:chOff x="629400" y="5975122"/>
              <a:chExt cx="10933200" cy="79536"/>
            </a:xfrm>
          </p:grpSpPr>
          <p:sp>
            <p:nvSpPr>
              <p:cNvPr id="228" name="Google Shape;228;p44"/>
              <p:cNvSpPr/>
              <p:nvPr/>
            </p:nvSpPr>
            <p:spPr>
              <a:xfrm>
                <a:off x="2880128" y="5975122"/>
                <a:ext cx="1930288"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29" name="Google Shape;229;p44"/>
              <p:cNvSpPr/>
              <p:nvPr/>
            </p:nvSpPr>
            <p:spPr>
              <a:xfrm>
                <a:off x="9626194" y="5975122"/>
                <a:ext cx="1936406"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30" name="Google Shape;230;p44"/>
              <p:cNvSpPr/>
              <p:nvPr/>
            </p:nvSpPr>
            <p:spPr>
              <a:xfrm>
                <a:off x="7372407" y="5975122"/>
                <a:ext cx="1936406"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31" name="Google Shape;231;p44"/>
              <p:cNvSpPr/>
              <p:nvPr/>
            </p:nvSpPr>
            <p:spPr>
              <a:xfrm>
                <a:off x="5127797" y="5975122"/>
                <a:ext cx="1927229"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232" name="Google Shape;232;p44"/>
              <p:cNvSpPr/>
              <p:nvPr/>
            </p:nvSpPr>
            <p:spPr>
              <a:xfrm>
                <a:off x="629400" y="5975122"/>
                <a:ext cx="1933347"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233" name="Google Shape;233;p44"/>
            <p:cNvSpPr/>
            <p:nvPr/>
          </p:nvSpPr>
          <p:spPr>
            <a:xfrm>
              <a:off x="629400" y="2080801"/>
              <a:ext cx="10933200" cy="4078800"/>
            </a:xfrm>
            <a:custGeom>
              <a:rect b="b" l="l" r="r" t="t"/>
              <a:pathLst>
                <a:path extrusionOk="0" h="5537797" w="10931999">
                  <a:moveTo>
                    <a:pt x="0" y="0"/>
                  </a:moveTo>
                  <a:lnTo>
                    <a:pt x="10931999" y="0"/>
                  </a:lnTo>
                  <a:lnTo>
                    <a:pt x="10931999" y="5537797"/>
                  </a:lnTo>
                  <a:lnTo>
                    <a:pt x="0" y="5537797"/>
                  </a:lnTo>
                  <a:close/>
                </a:path>
              </a:pathLst>
            </a:custGeom>
            <a:noFill/>
            <a:ln cap="flat" cmpd="sng" w="9525">
              <a:solidFill>
                <a:srgbClr val="E71C57">
                  <a:alpha val="32156"/>
                </a:srgb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34" name="Google Shape;234;p44"/>
            <p:cNvSpPr txBox="1"/>
            <p:nvPr/>
          </p:nvSpPr>
          <p:spPr>
            <a:xfrm>
              <a:off x="630000" y="6144442"/>
              <a:ext cx="9030914" cy="415498"/>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1. xxxx  2. xxxx  3. List footnotes in numerical order. Footnote numbers are not bracketed. Use 10pt font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Note: Do not put a period at the end of the note or the source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Source: Include a source for every chart that you use. Separate sources with a semicolon; BCG-related sources go at the end</a:t>
              </a:r>
              <a:endParaRPr b="0" i="0" sz="1400" u="none" cap="none" strike="noStrike">
                <a:solidFill>
                  <a:srgbClr val="000000"/>
                </a:solidFill>
                <a:latin typeface="Arial"/>
                <a:ea typeface="Arial"/>
                <a:cs typeface="Arial"/>
                <a:sym typeface="Arial"/>
              </a:endParaRPr>
            </a:p>
          </p:txBody>
        </p:sp>
      </p:grpSp>
      <p:sp>
        <p:nvSpPr>
          <p:cNvPr id="235" name="Google Shape;235;p44"/>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236" name="Google Shape;236;p4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Title Slide" showMasterSp="0">
  <p:cSld name="D. Title Slide">
    <p:spTree>
      <p:nvGrpSpPr>
        <p:cNvPr id="237" name="Shape 237"/>
        <p:cNvGrpSpPr/>
        <p:nvPr/>
      </p:nvGrpSpPr>
      <p:grpSpPr>
        <a:xfrm>
          <a:off x="0" y="0"/>
          <a:ext cx="0" cy="0"/>
          <a:chOff x="0" y="0"/>
          <a:chExt cx="0" cy="0"/>
        </a:xfrm>
      </p:grpSpPr>
      <p:sp>
        <p:nvSpPr>
          <p:cNvPr id="238" name="Google Shape;238;p45"/>
          <p:cNvSpPr/>
          <p:nvPr/>
        </p:nvSpPr>
        <p:spPr>
          <a:xfrm>
            <a:off x="0" y="4829909"/>
            <a:ext cx="12192000" cy="202809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pic>
        <p:nvPicPr>
          <p:cNvPr id="239" name="Google Shape;239;p45"/>
          <p:cNvPicPr preferRelativeResize="0"/>
          <p:nvPr/>
        </p:nvPicPr>
        <p:blipFill rotWithShape="1">
          <a:blip r:embed="rId2">
            <a:alphaModFix/>
          </a:blip>
          <a:srcRect b="5533" l="36" r="-109" t="34967"/>
          <a:stretch/>
        </p:blipFill>
        <p:spPr>
          <a:xfrm flipH="1">
            <a:off x="-792" y="0"/>
            <a:ext cx="12188345" cy="4829908"/>
          </a:xfrm>
          <a:prstGeom prst="rect">
            <a:avLst/>
          </a:prstGeom>
          <a:noFill/>
          <a:ln>
            <a:noFill/>
          </a:ln>
        </p:spPr>
      </p:pic>
      <p:sp>
        <p:nvSpPr>
          <p:cNvPr id="240" name="Google Shape;240;p45"/>
          <p:cNvSpPr/>
          <p:nvPr/>
        </p:nvSpPr>
        <p:spPr>
          <a:xfrm>
            <a:off x="4429209" y="2016368"/>
            <a:ext cx="7457990" cy="3670508"/>
          </a:xfrm>
          <a:prstGeom prst="rect">
            <a:avLst/>
          </a:prstGeom>
          <a:solidFill>
            <a:srgbClr val="8BBA91">
              <a:alpha val="67058"/>
            </a:srgbClr>
          </a:solidFill>
          <a:ln>
            <a:noFill/>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241" name="Google Shape;241;p45"/>
          <p:cNvSpPr txBox="1"/>
          <p:nvPr>
            <p:ph idx="1" type="body"/>
          </p:nvPr>
        </p:nvSpPr>
        <p:spPr>
          <a:xfrm>
            <a:off x="4755873" y="6295944"/>
            <a:ext cx="6868800" cy="292425"/>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600"/>
              </a:spcBef>
              <a:spcAft>
                <a:spcPts val="0"/>
              </a:spcAft>
              <a:buClr>
                <a:srgbClr val="1A3743"/>
              </a:buClr>
              <a:buSzPts val="1200"/>
              <a:buNone/>
              <a:defRPr b="0" i="1" sz="1200" cap="none">
                <a:solidFill>
                  <a:srgbClr val="1A3743"/>
                </a:solidFill>
                <a:latin typeface="Merriweather Sans Light"/>
                <a:ea typeface="Merriweather Sans Light"/>
                <a:cs typeface="Merriweather Sans Light"/>
                <a:sym typeface="Merriweather Sans Light"/>
              </a:defRPr>
            </a:lvl1pPr>
            <a:lvl2pPr indent="-228600" lvl="1" marL="914400" algn="ctr">
              <a:lnSpc>
                <a:spcPct val="90000"/>
              </a:lnSpc>
              <a:spcBef>
                <a:spcPts val="300"/>
              </a:spcBef>
              <a:spcAft>
                <a:spcPts val="0"/>
              </a:spcAft>
              <a:buSzPts val="1200"/>
              <a:buNone/>
              <a:defRPr/>
            </a:lvl2pPr>
            <a:lvl3pPr indent="-228600" lvl="2" marL="1371600" algn="ctr">
              <a:lnSpc>
                <a:spcPct val="90000"/>
              </a:lnSpc>
              <a:spcBef>
                <a:spcPts val="300"/>
              </a:spcBef>
              <a:spcAft>
                <a:spcPts val="0"/>
              </a:spcAft>
              <a:buSzPts val="1200"/>
              <a:buNone/>
              <a:defRPr/>
            </a:lvl3pPr>
            <a:lvl4pPr indent="-228600" lvl="3" marL="1828800" algn="ctr">
              <a:lnSpc>
                <a:spcPct val="110000"/>
              </a:lnSpc>
              <a:spcBef>
                <a:spcPts val="300"/>
              </a:spcBef>
              <a:spcAft>
                <a:spcPts val="0"/>
              </a:spcAft>
              <a:buSzPts val="1600"/>
              <a:buNone/>
              <a:defRPr/>
            </a:lvl4pPr>
            <a:lvl5pPr indent="-228600" lvl="4" marL="2286000" algn="ctr">
              <a:lnSpc>
                <a:spcPct val="100000"/>
              </a:lnSpc>
              <a:spcBef>
                <a:spcPts val="300"/>
              </a:spcBef>
              <a:spcAft>
                <a:spcPts val="0"/>
              </a:spcAft>
              <a:buClr>
                <a:srgbClr val="1A3743"/>
              </a:buClr>
              <a:buSzPts val="1600"/>
              <a:buNone/>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900"/>
              </a:spcBef>
              <a:spcAft>
                <a:spcPts val="0"/>
              </a:spcAft>
              <a:buClr>
                <a:srgbClr val="1A3743"/>
              </a:buClr>
              <a:buSzPts val="1800"/>
              <a:buChar char="​"/>
              <a:defRPr/>
            </a:lvl7pPr>
            <a:lvl8pPr indent="-342900" lvl="7" marL="3657600" algn="l">
              <a:lnSpc>
                <a:spcPct val="90000"/>
              </a:lnSpc>
              <a:spcBef>
                <a:spcPts val="900"/>
              </a:spcBef>
              <a:spcAft>
                <a:spcPts val="0"/>
              </a:spcAft>
              <a:buClr>
                <a:srgbClr val="1A3743"/>
              </a:buClr>
              <a:buSzPts val="1800"/>
              <a:buChar char="​"/>
              <a:defRPr/>
            </a:lvl8pPr>
            <a:lvl9pPr indent="-342900" lvl="8" marL="4114800" algn="l">
              <a:lnSpc>
                <a:spcPct val="100000"/>
              </a:lnSpc>
              <a:spcBef>
                <a:spcPts val="0"/>
              </a:spcBef>
              <a:spcAft>
                <a:spcPts val="900"/>
              </a:spcAft>
              <a:buClr>
                <a:srgbClr val="1A3743"/>
              </a:buClr>
              <a:buSzPts val="1800"/>
              <a:buChar char="​"/>
              <a:defRPr/>
            </a:lvl9pPr>
          </a:lstStyle>
          <a:p/>
        </p:txBody>
      </p:sp>
      <p:sp>
        <p:nvSpPr>
          <p:cNvPr id="242" name="Google Shape;242;p45"/>
          <p:cNvSpPr txBox="1"/>
          <p:nvPr>
            <p:ph idx="2" type="subTitle"/>
          </p:nvPr>
        </p:nvSpPr>
        <p:spPr>
          <a:xfrm>
            <a:off x="4755872" y="4076198"/>
            <a:ext cx="6868800" cy="1386780"/>
          </a:xfrm>
          <a:prstGeom prst="rect">
            <a:avLst/>
          </a:prstGeom>
          <a:noFill/>
          <a:ln>
            <a:noFill/>
          </a:ln>
        </p:spPr>
        <p:txBody>
          <a:bodyPr anchorCtr="0" anchor="t" bIns="0" lIns="0" spcFirstLastPara="1" rIns="0" wrap="square" tIns="0">
            <a:noAutofit/>
          </a:bodyPr>
          <a:lstStyle>
            <a:lvl1pPr lvl="0" algn="l">
              <a:lnSpc>
                <a:spcPct val="110000"/>
              </a:lnSpc>
              <a:spcBef>
                <a:spcPts val="600"/>
              </a:spcBef>
              <a:spcAft>
                <a:spcPts val="0"/>
              </a:spcAft>
              <a:buClr>
                <a:srgbClr val="1A3743"/>
              </a:buClr>
              <a:buSzPts val="2400"/>
              <a:buNone/>
              <a:defRPr b="0" i="0" sz="2400">
                <a:solidFill>
                  <a:srgbClr val="1A3743"/>
                </a:solidFill>
                <a:latin typeface="Merriweather Sans Light"/>
                <a:ea typeface="Merriweather Sans Light"/>
                <a:cs typeface="Merriweather Sans Light"/>
                <a:sym typeface="Merriweather Sans Light"/>
              </a:defRPr>
            </a:lvl1pPr>
            <a:lvl2pPr lvl="1" algn="ctr">
              <a:lnSpc>
                <a:spcPct val="90000"/>
              </a:lnSpc>
              <a:spcBef>
                <a:spcPts val="300"/>
              </a:spcBef>
              <a:spcAft>
                <a:spcPts val="0"/>
              </a:spcAft>
              <a:buSzPts val="2000"/>
              <a:buNone/>
              <a:defRPr sz="2000"/>
            </a:lvl2pPr>
            <a:lvl3pPr lvl="2" algn="ctr">
              <a:lnSpc>
                <a:spcPct val="90000"/>
              </a:lnSpc>
              <a:spcBef>
                <a:spcPts val="300"/>
              </a:spcBef>
              <a:spcAft>
                <a:spcPts val="0"/>
              </a:spcAft>
              <a:buSzPts val="1800"/>
              <a:buNone/>
              <a:defRPr sz="1800"/>
            </a:lvl3pPr>
            <a:lvl4pPr lvl="3" algn="ctr">
              <a:lnSpc>
                <a:spcPct val="110000"/>
              </a:lnSpc>
              <a:spcBef>
                <a:spcPts val="300"/>
              </a:spcBef>
              <a:spcAft>
                <a:spcPts val="0"/>
              </a:spcAft>
              <a:buSzPts val="1600"/>
              <a:buNone/>
              <a:defRPr sz="1600"/>
            </a:lvl4pPr>
            <a:lvl5pPr lvl="4" algn="ctr">
              <a:lnSpc>
                <a:spcPct val="100000"/>
              </a:lnSpc>
              <a:spcBef>
                <a:spcPts val="300"/>
              </a:spcBef>
              <a:spcAft>
                <a:spcPts val="0"/>
              </a:spcAft>
              <a:buClr>
                <a:srgbClr val="1A3743"/>
              </a:buClr>
              <a:buSzPts val="1600"/>
              <a:buNone/>
              <a:defRPr sz="1600"/>
            </a:lvl5pPr>
            <a:lvl6pPr lvl="5" algn="ctr">
              <a:lnSpc>
                <a:spcPct val="90000"/>
              </a:lnSpc>
              <a:spcBef>
                <a:spcPts val="300"/>
              </a:spcBef>
              <a:spcAft>
                <a:spcPts val="0"/>
              </a:spcAft>
              <a:buSzPts val="1600"/>
              <a:buNone/>
              <a:defRPr sz="1600"/>
            </a:lvl6pPr>
            <a:lvl7pPr lvl="6" algn="ctr">
              <a:lnSpc>
                <a:spcPct val="90000"/>
              </a:lnSpc>
              <a:spcBef>
                <a:spcPts val="900"/>
              </a:spcBef>
              <a:spcAft>
                <a:spcPts val="0"/>
              </a:spcAft>
              <a:buClr>
                <a:srgbClr val="1A3743"/>
              </a:buClr>
              <a:buSzPts val="1600"/>
              <a:buNone/>
              <a:defRPr sz="1600"/>
            </a:lvl7pPr>
            <a:lvl8pPr lvl="7" algn="ctr">
              <a:lnSpc>
                <a:spcPct val="90000"/>
              </a:lnSpc>
              <a:spcBef>
                <a:spcPts val="900"/>
              </a:spcBef>
              <a:spcAft>
                <a:spcPts val="0"/>
              </a:spcAft>
              <a:buClr>
                <a:srgbClr val="1A3743"/>
              </a:buClr>
              <a:buSzPts val="1600"/>
              <a:buNone/>
              <a:defRPr sz="1600"/>
            </a:lvl8pPr>
            <a:lvl9pPr lvl="8" algn="ctr">
              <a:lnSpc>
                <a:spcPct val="100000"/>
              </a:lnSpc>
              <a:spcBef>
                <a:spcPts val="0"/>
              </a:spcBef>
              <a:spcAft>
                <a:spcPts val="900"/>
              </a:spcAft>
              <a:buClr>
                <a:srgbClr val="1A3743"/>
              </a:buClr>
              <a:buSzPts val="1600"/>
              <a:buNone/>
              <a:defRPr sz="1600"/>
            </a:lvl9pPr>
          </a:lstStyle>
          <a:p/>
        </p:txBody>
      </p:sp>
      <p:sp>
        <p:nvSpPr>
          <p:cNvPr id="243" name="Google Shape;243;p45"/>
          <p:cNvSpPr txBox="1"/>
          <p:nvPr>
            <p:ph type="ctrTitle"/>
          </p:nvPr>
        </p:nvSpPr>
        <p:spPr>
          <a:xfrm>
            <a:off x="4755872" y="2352097"/>
            <a:ext cx="6868800" cy="1414347"/>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4" name="Google Shape;244;p45"/>
          <p:cNvPicPr preferRelativeResize="0"/>
          <p:nvPr/>
        </p:nvPicPr>
        <p:blipFill rotWithShape="1">
          <a:blip r:embed="rId3">
            <a:alphaModFix/>
          </a:blip>
          <a:srcRect b="0" l="0" r="0" t="0"/>
          <a:stretch/>
        </p:blipFill>
        <p:spPr>
          <a:xfrm>
            <a:off x="557626" y="5216400"/>
            <a:ext cx="1899930" cy="1234955"/>
          </a:xfrm>
          <a:prstGeom prst="rect">
            <a:avLst/>
          </a:prstGeom>
          <a:noFill/>
          <a:ln>
            <a:noFill/>
          </a:ln>
        </p:spPr>
      </p:pic>
      <p:sp>
        <p:nvSpPr>
          <p:cNvPr id="245" name="Google Shape;245;p45"/>
          <p:cNvSpPr txBox="1"/>
          <p:nvPr/>
        </p:nvSpPr>
        <p:spPr>
          <a:xfrm>
            <a:off x="9589477" y="8909538"/>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ay slice heading" showMasterSp="0">
  <p:cSld name="D. Gray slice heading">
    <p:spTree>
      <p:nvGrpSpPr>
        <p:cNvPr id="246" name="Shape 246"/>
        <p:cNvGrpSpPr/>
        <p:nvPr/>
      </p:nvGrpSpPr>
      <p:grpSpPr>
        <a:xfrm>
          <a:off x="0" y="0"/>
          <a:ext cx="0" cy="0"/>
          <a:chOff x="0" y="0"/>
          <a:chExt cx="0" cy="0"/>
        </a:xfrm>
      </p:grpSpPr>
      <p:sp>
        <p:nvSpPr>
          <p:cNvPr id="247" name="Google Shape;247;p46"/>
          <p:cNvSpPr/>
          <p:nvPr/>
        </p:nvSpPr>
        <p:spPr>
          <a:xfrm>
            <a:off x="1" y="-1309"/>
            <a:ext cx="4694400" cy="6859309"/>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48" name="Google Shape;248;p46"/>
          <p:cNvSpPr txBox="1"/>
          <p:nvPr>
            <p:ph idx="1" type="subTitle"/>
          </p:nvPr>
        </p:nvSpPr>
        <p:spPr>
          <a:xfrm>
            <a:off x="630000" y="2158987"/>
            <a:ext cx="3744000" cy="541687"/>
          </a:xfrm>
          <a:prstGeom prst="rect">
            <a:avLst/>
          </a:prstGeom>
          <a:noFill/>
          <a:ln>
            <a:noFill/>
          </a:ln>
        </p:spPr>
        <p:txBody>
          <a:bodyPr anchorCtr="0" anchor="t" bIns="0" lIns="0" spcFirstLastPara="1" rIns="0" wrap="square" tIns="0">
            <a:noAutofit/>
          </a:bodyPr>
          <a:lstStyle>
            <a:lvl1pPr lvl="0" algn="l">
              <a:lnSpc>
                <a:spcPct val="110000"/>
              </a:lnSpc>
              <a:spcBef>
                <a:spcPts val="600"/>
              </a:spcBef>
              <a:spcAft>
                <a:spcPts val="0"/>
              </a:spcAft>
              <a:buClr>
                <a:srgbClr val="1A3743"/>
              </a:buClr>
              <a:buSzPts val="1800"/>
              <a:buNone/>
              <a:defRPr b="0" i="0" sz="1800">
                <a:solidFill>
                  <a:srgbClr val="1A3743"/>
                </a:solidFill>
                <a:latin typeface="Merriweather Sans Light"/>
                <a:ea typeface="Merriweather Sans Light"/>
                <a:cs typeface="Merriweather Sans Light"/>
                <a:sym typeface="Merriweather Sans Light"/>
              </a:defRPr>
            </a:lvl1pPr>
            <a:lvl2pPr lvl="1" algn="ctr">
              <a:lnSpc>
                <a:spcPct val="90000"/>
              </a:lnSpc>
              <a:spcBef>
                <a:spcPts val="300"/>
              </a:spcBef>
              <a:spcAft>
                <a:spcPts val="0"/>
              </a:spcAft>
              <a:buSzPts val="2000"/>
              <a:buNone/>
              <a:defRPr sz="2000"/>
            </a:lvl2pPr>
            <a:lvl3pPr lvl="2" algn="ctr">
              <a:lnSpc>
                <a:spcPct val="90000"/>
              </a:lnSpc>
              <a:spcBef>
                <a:spcPts val="300"/>
              </a:spcBef>
              <a:spcAft>
                <a:spcPts val="0"/>
              </a:spcAft>
              <a:buSzPts val="1800"/>
              <a:buNone/>
              <a:defRPr sz="1800"/>
            </a:lvl3pPr>
            <a:lvl4pPr lvl="3" algn="ctr">
              <a:lnSpc>
                <a:spcPct val="110000"/>
              </a:lnSpc>
              <a:spcBef>
                <a:spcPts val="300"/>
              </a:spcBef>
              <a:spcAft>
                <a:spcPts val="0"/>
              </a:spcAft>
              <a:buSzPts val="1600"/>
              <a:buNone/>
              <a:defRPr sz="1600"/>
            </a:lvl4pPr>
            <a:lvl5pPr lvl="4" algn="ctr">
              <a:lnSpc>
                <a:spcPct val="100000"/>
              </a:lnSpc>
              <a:spcBef>
                <a:spcPts val="300"/>
              </a:spcBef>
              <a:spcAft>
                <a:spcPts val="0"/>
              </a:spcAft>
              <a:buClr>
                <a:srgbClr val="1A3743"/>
              </a:buClr>
              <a:buSzPts val="1600"/>
              <a:buNone/>
              <a:defRPr sz="1600"/>
            </a:lvl5pPr>
            <a:lvl6pPr lvl="5" algn="ctr">
              <a:lnSpc>
                <a:spcPct val="90000"/>
              </a:lnSpc>
              <a:spcBef>
                <a:spcPts val="300"/>
              </a:spcBef>
              <a:spcAft>
                <a:spcPts val="0"/>
              </a:spcAft>
              <a:buSzPts val="1600"/>
              <a:buNone/>
              <a:defRPr sz="1600"/>
            </a:lvl6pPr>
            <a:lvl7pPr lvl="6" algn="ctr">
              <a:lnSpc>
                <a:spcPct val="90000"/>
              </a:lnSpc>
              <a:spcBef>
                <a:spcPts val="900"/>
              </a:spcBef>
              <a:spcAft>
                <a:spcPts val="0"/>
              </a:spcAft>
              <a:buClr>
                <a:srgbClr val="1A3743"/>
              </a:buClr>
              <a:buSzPts val="1600"/>
              <a:buNone/>
              <a:defRPr sz="1600"/>
            </a:lvl7pPr>
            <a:lvl8pPr lvl="7" algn="ctr">
              <a:lnSpc>
                <a:spcPct val="90000"/>
              </a:lnSpc>
              <a:spcBef>
                <a:spcPts val="900"/>
              </a:spcBef>
              <a:spcAft>
                <a:spcPts val="0"/>
              </a:spcAft>
              <a:buClr>
                <a:srgbClr val="1A3743"/>
              </a:buClr>
              <a:buSzPts val="1600"/>
              <a:buNone/>
              <a:defRPr sz="1600"/>
            </a:lvl8pPr>
            <a:lvl9pPr lvl="8" algn="ctr">
              <a:lnSpc>
                <a:spcPct val="100000"/>
              </a:lnSpc>
              <a:spcBef>
                <a:spcPts val="0"/>
              </a:spcBef>
              <a:spcAft>
                <a:spcPts val="900"/>
              </a:spcAft>
              <a:buClr>
                <a:srgbClr val="1A3743"/>
              </a:buClr>
              <a:buSzPts val="1600"/>
              <a:buNone/>
              <a:defRPr sz="1600"/>
            </a:lvl9pPr>
          </a:lstStyle>
          <a:p/>
        </p:txBody>
      </p:sp>
      <p:sp>
        <p:nvSpPr>
          <p:cNvPr id="249" name="Google Shape;249;p46"/>
          <p:cNvSpPr txBox="1"/>
          <p:nvPr>
            <p:ph type="title"/>
          </p:nvPr>
        </p:nvSpPr>
        <p:spPr>
          <a:xfrm>
            <a:off x="630000" y="1227048"/>
            <a:ext cx="3744000" cy="664797"/>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2400"/>
              <a:buFont typeface="Merriweather Sans"/>
              <a:buNone/>
              <a:defRPr b="1" i="0" sz="2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46"/>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251" name="Google Shape;251;p46"/>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Section header box" showMasterSp="0">
  <p:cSld name="D. Section header box">
    <p:bg>
      <p:bgPr>
        <a:solidFill>
          <a:schemeClr val="lt1"/>
        </a:solidFill>
      </p:bgPr>
    </p:bg>
    <p:spTree>
      <p:nvGrpSpPr>
        <p:cNvPr id="252" name="Shape 252"/>
        <p:cNvGrpSpPr/>
        <p:nvPr/>
      </p:nvGrpSpPr>
      <p:grpSpPr>
        <a:xfrm>
          <a:off x="0" y="0"/>
          <a:ext cx="0" cy="0"/>
          <a:chOff x="0" y="0"/>
          <a:chExt cx="0" cy="0"/>
        </a:xfrm>
      </p:grpSpPr>
      <p:sp>
        <p:nvSpPr>
          <p:cNvPr id="253" name="Google Shape;253;p47"/>
          <p:cNvSpPr txBox="1"/>
          <p:nvPr>
            <p:ph type="title"/>
          </p:nvPr>
        </p:nvSpPr>
        <p:spPr>
          <a:xfrm>
            <a:off x="1284742" y="2668041"/>
            <a:ext cx="9620491" cy="3201026"/>
          </a:xfrm>
          <a:prstGeom prst="rect">
            <a:avLst/>
          </a:prstGeom>
          <a:noFill/>
          <a:ln>
            <a:noFill/>
          </a:ln>
        </p:spPr>
        <p:txBody>
          <a:bodyPr anchorCtr="0" anchor="b" bIns="137150" lIns="274300" spcFirstLastPara="1" rIns="274300" wrap="square" tIns="274300">
            <a:noAutofit/>
          </a:bodyPr>
          <a:lstStyle>
            <a:lvl1pPr lvl="0" algn="l">
              <a:lnSpc>
                <a:spcPct val="111111"/>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47"/>
          <p:cNvSpPr/>
          <p:nvPr/>
        </p:nvSpPr>
        <p:spPr>
          <a:xfrm>
            <a:off x="1280693" y="1424081"/>
            <a:ext cx="951721" cy="951721"/>
          </a:xfrm>
          <a:prstGeom prst="rect">
            <a:avLst/>
          </a:prstGeom>
          <a:noFill/>
          <a:ln cap="flat" cmpd="sng" w="38100">
            <a:solidFill>
              <a:srgbClr val="8BBA9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1A3743"/>
              </a:solidFill>
              <a:latin typeface="Trebuchet MS"/>
              <a:ea typeface="Trebuchet MS"/>
              <a:cs typeface="Trebuchet MS"/>
              <a:sym typeface="Trebuchet MS"/>
            </a:endParaRPr>
          </a:p>
        </p:txBody>
      </p:sp>
      <p:sp>
        <p:nvSpPr>
          <p:cNvPr id="255" name="Google Shape;255;p47"/>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256" name="Google Shape;256;p47"/>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White one third" showMasterSp="0">
  <p:cSld name="D. White one third">
    <p:spTree>
      <p:nvGrpSpPr>
        <p:cNvPr id="257" name="Shape 257"/>
        <p:cNvGrpSpPr/>
        <p:nvPr/>
      </p:nvGrpSpPr>
      <p:grpSpPr>
        <a:xfrm>
          <a:off x="0" y="0"/>
          <a:ext cx="0" cy="0"/>
          <a:chOff x="0" y="0"/>
          <a:chExt cx="0" cy="0"/>
        </a:xfrm>
      </p:grpSpPr>
      <p:pic>
        <p:nvPicPr>
          <p:cNvPr id="258" name="Google Shape;258;p48"/>
          <p:cNvPicPr preferRelativeResize="0"/>
          <p:nvPr/>
        </p:nvPicPr>
        <p:blipFill rotWithShape="1">
          <a:blip r:embed="rId2">
            <a:alphaModFix/>
          </a:blip>
          <a:srcRect b="27" l="29398" r="101" t="8741"/>
          <a:stretch/>
        </p:blipFill>
        <p:spPr>
          <a:xfrm flipH="1" rot="10800000">
            <a:off x="4064994" y="0"/>
            <a:ext cx="416951" cy="6858000"/>
          </a:xfrm>
          <a:prstGeom prst="rect">
            <a:avLst/>
          </a:prstGeom>
          <a:noFill/>
          <a:ln>
            <a:noFill/>
          </a:ln>
        </p:spPr>
      </p:pic>
      <p:sp>
        <p:nvSpPr>
          <p:cNvPr id="259" name="Google Shape;259;p48"/>
          <p:cNvSpPr/>
          <p:nvPr/>
        </p:nvSpPr>
        <p:spPr>
          <a:xfrm>
            <a:off x="0" y="0"/>
            <a:ext cx="4079508" cy="685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60" name="Google Shape;260;p48"/>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2"/>
              </a:buClr>
              <a:buSzPts val="2400"/>
              <a:buFont typeface="Merriweather Sans"/>
              <a:buNone/>
              <a:defRPr b="1" i="0" sz="2400">
                <a:solidFill>
                  <a:schemeClr val="dk2"/>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48"/>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262" name="Google Shape;262;p4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highlight" showMasterSp="0">
  <p:cSld name="D. Green highlight">
    <p:spTree>
      <p:nvGrpSpPr>
        <p:cNvPr id="263" name="Shape 263"/>
        <p:cNvGrpSpPr/>
        <p:nvPr/>
      </p:nvGrpSpPr>
      <p:grpSpPr>
        <a:xfrm>
          <a:off x="0" y="0"/>
          <a:ext cx="0" cy="0"/>
          <a:chOff x="0" y="0"/>
          <a:chExt cx="0" cy="0"/>
        </a:xfrm>
      </p:grpSpPr>
      <p:pic>
        <p:nvPicPr>
          <p:cNvPr id="264" name="Google Shape;264;p49"/>
          <p:cNvPicPr preferRelativeResize="0"/>
          <p:nvPr/>
        </p:nvPicPr>
        <p:blipFill rotWithShape="1">
          <a:blip r:embed="rId2">
            <a:alphaModFix/>
          </a:blip>
          <a:srcRect b="27" l="29398" r="101" t="8741"/>
          <a:stretch/>
        </p:blipFill>
        <p:spPr>
          <a:xfrm flipH="1" rot="10800000">
            <a:off x="7165606" y="0"/>
            <a:ext cx="416951" cy="6858000"/>
          </a:xfrm>
          <a:prstGeom prst="rect">
            <a:avLst/>
          </a:prstGeom>
          <a:noFill/>
          <a:ln>
            <a:noFill/>
          </a:ln>
        </p:spPr>
      </p:pic>
      <p:sp>
        <p:nvSpPr>
          <p:cNvPr id="265" name="Google Shape;265;p49"/>
          <p:cNvSpPr/>
          <p:nvPr/>
        </p:nvSpPr>
        <p:spPr>
          <a:xfrm>
            <a:off x="0" y="0"/>
            <a:ext cx="7171956" cy="685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66" name="Google Shape;266;p49"/>
          <p:cNvSpPr txBox="1"/>
          <p:nvPr>
            <p:ph type="title"/>
          </p:nvPr>
        </p:nvSpPr>
        <p:spPr>
          <a:xfrm>
            <a:off x="630000" y="622800"/>
            <a:ext cx="6276529" cy="3323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2400"/>
              <a:buFont typeface="Merriweather Sans"/>
              <a:buNone/>
              <a:defRPr b="1" i="0">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4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268" name="Google Shape;268;p4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Four column green" showMasterSp="0">
  <p:cSld name="D. Four column green">
    <p:spTree>
      <p:nvGrpSpPr>
        <p:cNvPr id="269" name="Shape 269"/>
        <p:cNvGrpSpPr/>
        <p:nvPr/>
      </p:nvGrpSpPr>
      <p:grpSpPr>
        <a:xfrm>
          <a:off x="0" y="0"/>
          <a:ext cx="0" cy="0"/>
          <a:chOff x="0" y="0"/>
          <a:chExt cx="0" cy="0"/>
        </a:xfrm>
      </p:grpSpPr>
      <p:pic>
        <p:nvPicPr>
          <p:cNvPr id="270" name="Google Shape;270;p50"/>
          <p:cNvPicPr preferRelativeResize="0"/>
          <p:nvPr/>
        </p:nvPicPr>
        <p:blipFill rotWithShape="1">
          <a:blip r:embed="rId2">
            <a:alphaModFix/>
          </a:blip>
          <a:srcRect b="27" l="29398" r="101" t="8741"/>
          <a:stretch/>
        </p:blipFill>
        <p:spPr>
          <a:xfrm flipH="1" rot="10800000">
            <a:off x="9029246" y="0"/>
            <a:ext cx="416951" cy="6858000"/>
          </a:xfrm>
          <a:prstGeom prst="rect">
            <a:avLst/>
          </a:prstGeom>
          <a:noFill/>
          <a:ln>
            <a:noFill/>
          </a:ln>
        </p:spPr>
      </p:pic>
      <p:sp>
        <p:nvSpPr>
          <p:cNvPr id="271" name="Google Shape;271;p50"/>
          <p:cNvSpPr/>
          <p:nvPr/>
        </p:nvSpPr>
        <p:spPr>
          <a:xfrm>
            <a:off x="0" y="0"/>
            <a:ext cx="9034272" cy="685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72" name="Google Shape;272;p50"/>
          <p:cNvSpPr txBox="1"/>
          <p:nvPr>
            <p:ph type="title"/>
          </p:nvPr>
        </p:nvSpPr>
        <p:spPr>
          <a:xfrm>
            <a:off x="630000" y="622800"/>
            <a:ext cx="8101584" cy="3323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2"/>
              </a:buClr>
              <a:buSzPts val="2400"/>
              <a:buFont typeface="Merriweather Sans"/>
              <a:buNone/>
              <a:defRPr b="1" i="0">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5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274" name="Google Shape;274;p5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one third" showMasterSp="0">
  <p:cSld name="D. Green one third">
    <p:spTree>
      <p:nvGrpSpPr>
        <p:cNvPr id="275" name="Shape 275"/>
        <p:cNvGrpSpPr/>
        <p:nvPr/>
      </p:nvGrpSpPr>
      <p:grpSpPr>
        <a:xfrm>
          <a:off x="0" y="0"/>
          <a:ext cx="0" cy="0"/>
          <a:chOff x="0" y="0"/>
          <a:chExt cx="0" cy="0"/>
        </a:xfrm>
      </p:grpSpPr>
      <p:pic>
        <p:nvPicPr>
          <p:cNvPr id="276" name="Google Shape;276;p51"/>
          <p:cNvPicPr preferRelativeResize="0"/>
          <p:nvPr/>
        </p:nvPicPr>
        <p:blipFill rotWithShape="1">
          <a:blip r:embed="rId2">
            <a:alphaModFix/>
          </a:blip>
          <a:srcRect b="27" l="29398" r="101" t="8741"/>
          <a:stretch/>
        </p:blipFill>
        <p:spPr>
          <a:xfrm flipH="1">
            <a:off x="3671068" y="0"/>
            <a:ext cx="416951" cy="6858000"/>
          </a:xfrm>
          <a:prstGeom prst="rect">
            <a:avLst/>
          </a:prstGeom>
          <a:noFill/>
          <a:ln>
            <a:noFill/>
          </a:ln>
        </p:spPr>
      </p:pic>
      <p:sp>
        <p:nvSpPr>
          <p:cNvPr id="277" name="Google Shape;277;p51"/>
          <p:cNvSpPr txBox="1"/>
          <p:nvPr>
            <p:ph type="title"/>
          </p:nvPr>
        </p:nvSpPr>
        <p:spPr>
          <a:xfrm>
            <a:off x="630000" y="2681103"/>
            <a:ext cx="3127881" cy="149579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400"/>
              <a:buFont typeface="Merriweather Sans"/>
              <a:buNone/>
              <a:defRPr b="1" i="0" sz="2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8" name="Google Shape;278;p51"/>
          <p:cNvSpPr/>
          <p:nvPr/>
        </p:nvSpPr>
        <p:spPr>
          <a:xfrm>
            <a:off x="4080763" y="-1309"/>
            <a:ext cx="8111237" cy="685930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79" name="Google Shape;279;p5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280" name="Google Shape;280;p5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half" showMasterSp="0">
  <p:cSld name="D. Green half">
    <p:spTree>
      <p:nvGrpSpPr>
        <p:cNvPr id="281" name="Shape 281"/>
        <p:cNvGrpSpPr/>
        <p:nvPr/>
      </p:nvGrpSpPr>
      <p:grpSpPr>
        <a:xfrm>
          <a:off x="0" y="0"/>
          <a:ext cx="0" cy="0"/>
          <a:chOff x="0" y="0"/>
          <a:chExt cx="0" cy="0"/>
        </a:xfrm>
      </p:grpSpPr>
      <p:pic>
        <p:nvPicPr>
          <p:cNvPr id="282" name="Google Shape;282;p52"/>
          <p:cNvPicPr preferRelativeResize="0"/>
          <p:nvPr/>
        </p:nvPicPr>
        <p:blipFill rotWithShape="1">
          <a:blip r:embed="rId2">
            <a:alphaModFix/>
          </a:blip>
          <a:srcRect b="27" l="29398" r="101" t="8741"/>
          <a:stretch/>
        </p:blipFill>
        <p:spPr>
          <a:xfrm flipH="1">
            <a:off x="5689582" y="0"/>
            <a:ext cx="416951" cy="6858000"/>
          </a:xfrm>
          <a:prstGeom prst="rect">
            <a:avLst/>
          </a:prstGeom>
          <a:noFill/>
          <a:ln>
            <a:noFill/>
          </a:ln>
        </p:spPr>
      </p:pic>
      <p:sp>
        <p:nvSpPr>
          <p:cNvPr id="283" name="Google Shape;283;p52"/>
          <p:cNvSpPr/>
          <p:nvPr/>
        </p:nvSpPr>
        <p:spPr>
          <a:xfrm>
            <a:off x="6096000" y="0"/>
            <a:ext cx="6096000" cy="685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84" name="Google Shape;284;p52"/>
          <p:cNvSpPr/>
          <p:nvPr>
            <p:ph idx="2" type="pic"/>
          </p:nvPr>
        </p:nvSpPr>
        <p:spPr>
          <a:xfrm>
            <a:off x="6092021" y="0"/>
            <a:ext cx="6099977" cy="6858000"/>
          </a:xfrm>
          <a:prstGeom prst="rect">
            <a:avLst/>
          </a:prstGeom>
          <a:noFill/>
          <a:ln>
            <a:noFill/>
          </a:ln>
        </p:spPr>
      </p:sp>
      <p:sp>
        <p:nvSpPr>
          <p:cNvPr id="285" name="Google Shape;285;p52"/>
          <p:cNvSpPr txBox="1"/>
          <p:nvPr>
            <p:ph type="title"/>
          </p:nvPr>
        </p:nvSpPr>
        <p:spPr>
          <a:xfrm>
            <a:off x="630000" y="1785600"/>
            <a:ext cx="4388400" cy="3286800"/>
          </a:xfrm>
          <a:prstGeom prst="rect">
            <a:avLst/>
          </a:prstGeom>
          <a:noFill/>
          <a:ln>
            <a:noFill/>
          </a:ln>
        </p:spPr>
        <p:txBody>
          <a:bodyPr anchorCtr="0" anchor="ctr" bIns="0" lIns="0" spcFirstLastPara="1" rIns="320025"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5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287" name="Google Shape;287;p5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Big statement green" showMasterSp="0">
  <p:cSld name="D. Big statement green">
    <p:spTree>
      <p:nvGrpSpPr>
        <p:cNvPr id="36" name="Shape 36"/>
        <p:cNvGrpSpPr/>
        <p:nvPr/>
      </p:nvGrpSpPr>
      <p:grpSpPr>
        <a:xfrm>
          <a:off x="0" y="0"/>
          <a:ext cx="0" cy="0"/>
          <a:chOff x="0" y="0"/>
          <a:chExt cx="0" cy="0"/>
        </a:xfrm>
      </p:grpSpPr>
      <p:sp>
        <p:nvSpPr>
          <p:cNvPr id="37" name="Google Shape;37;p60"/>
          <p:cNvSpPr txBox="1"/>
          <p:nvPr>
            <p:ph type="title"/>
          </p:nvPr>
        </p:nvSpPr>
        <p:spPr>
          <a:xfrm>
            <a:off x="630000" y="3826333"/>
            <a:ext cx="10933200" cy="160655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chemeClr val="lt1"/>
              </a:buClr>
              <a:buSzPts val="5400"/>
              <a:buFont typeface="Merriweather Sans"/>
              <a:buNone/>
              <a:defRPr b="1" i="0" sz="5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9" name="Google Shape;39;p6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two third" showMasterSp="0">
  <p:cSld name="D. Green two third">
    <p:spTree>
      <p:nvGrpSpPr>
        <p:cNvPr id="288" name="Shape 288"/>
        <p:cNvGrpSpPr/>
        <p:nvPr/>
      </p:nvGrpSpPr>
      <p:grpSpPr>
        <a:xfrm>
          <a:off x="0" y="0"/>
          <a:ext cx="0" cy="0"/>
          <a:chOff x="0" y="0"/>
          <a:chExt cx="0" cy="0"/>
        </a:xfrm>
      </p:grpSpPr>
      <p:pic>
        <p:nvPicPr>
          <p:cNvPr id="289" name="Google Shape;289;p53"/>
          <p:cNvPicPr preferRelativeResize="0"/>
          <p:nvPr/>
        </p:nvPicPr>
        <p:blipFill rotWithShape="1">
          <a:blip r:embed="rId2">
            <a:alphaModFix/>
          </a:blip>
          <a:srcRect b="27" l="29398" r="101" t="8741"/>
          <a:stretch/>
        </p:blipFill>
        <p:spPr>
          <a:xfrm flipH="1">
            <a:off x="7409849" y="0"/>
            <a:ext cx="416951" cy="6858000"/>
          </a:xfrm>
          <a:prstGeom prst="rect">
            <a:avLst/>
          </a:prstGeom>
          <a:noFill/>
          <a:ln>
            <a:noFill/>
          </a:ln>
        </p:spPr>
      </p:pic>
      <p:sp>
        <p:nvSpPr>
          <p:cNvPr id="290" name="Google Shape;290;p53"/>
          <p:cNvSpPr/>
          <p:nvPr/>
        </p:nvSpPr>
        <p:spPr>
          <a:xfrm>
            <a:off x="7819543" y="0"/>
            <a:ext cx="4372457" cy="6858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291" name="Google Shape;291;p53"/>
          <p:cNvSpPr/>
          <p:nvPr>
            <p:ph idx="2" type="pic"/>
          </p:nvPr>
        </p:nvSpPr>
        <p:spPr>
          <a:xfrm>
            <a:off x="7820025" y="0"/>
            <a:ext cx="4371975" cy="6858000"/>
          </a:xfrm>
          <a:prstGeom prst="rect">
            <a:avLst/>
          </a:prstGeom>
          <a:noFill/>
          <a:ln>
            <a:noFill/>
          </a:ln>
        </p:spPr>
      </p:sp>
      <p:sp>
        <p:nvSpPr>
          <p:cNvPr id="292" name="Google Shape;292;p53"/>
          <p:cNvSpPr txBox="1"/>
          <p:nvPr>
            <p:ph type="title"/>
          </p:nvPr>
        </p:nvSpPr>
        <p:spPr>
          <a:xfrm>
            <a:off x="630936" y="1785600"/>
            <a:ext cx="6247552"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53"/>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294" name="Google Shape;294;p53"/>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Left arrow" showMasterSp="0">
  <p:cSld name="D. Left arrow">
    <p:spTree>
      <p:nvGrpSpPr>
        <p:cNvPr id="295" name="Shape 295"/>
        <p:cNvGrpSpPr/>
        <p:nvPr/>
      </p:nvGrpSpPr>
      <p:grpSpPr>
        <a:xfrm>
          <a:off x="0" y="0"/>
          <a:ext cx="0" cy="0"/>
          <a:chOff x="0" y="0"/>
          <a:chExt cx="0" cy="0"/>
        </a:xfrm>
      </p:grpSpPr>
      <p:pic>
        <p:nvPicPr>
          <p:cNvPr id="296" name="Google Shape;296;p54"/>
          <p:cNvPicPr preferRelativeResize="0"/>
          <p:nvPr/>
        </p:nvPicPr>
        <p:blipFill rotWithShape="1">
          <a:blip r:embed="rId2">
            <a:alphaModFix/>
          </a:blip>
          <a:srcRect b="0" l="0" r="0" t="0"/>
          <a:stretch/>
        </p:blipFill>
        <p:spPr>
          <a:xfrm>
            <a:off x="3108638" y="3588018"/>
            <a:ext cx="1365250" cy="3382962"/>
          </a:xfrm>
          <a:prstGeom prst="rect">
            <a:avLst/>
          </a:prstGeom>
          <a:noFill/>
          <a:ln>
            <a:noFill/>
          </a:ln>
        </p:spPr>
      </p:pic>
      <p:sp>
        <p:nvSpPr>
          <p:cNvPr id="297" name="Google Shape;297;p54"/>
          <p:cNvSpPr/>
          <p:nvPr/>
        </p:nvSpPr>
        <p:spPr>
          <a:xfrm>
            <a:off x="1524" y="131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298" name="Google Shape;298;p54"/>
          <p:cNvSpPr txBox="1"/>
          <p:nvPr>
            <p:ph type="title"/>
          </p:nvPr>
        </p:nvSpPr>
        <p:spPr>
          <a:xfrm>
            <a:off x="630000" y="2764203"/>
            <a:ext cx="2478638" cy="1314311"/>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2400"/>
              <a:buFont typeface="Merriweather Sans"/>
              <a:buNone/>
              <a:defRPr b="1" i="0" sz="2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54"/>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00" name="Google Shape;300;p5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Arrow one third" showMasterSp="0">
  <p:cSld name="D. Arrow one third">
    <p:spTree>
      <p:nvGrpSpPr>
        <p:cNvPr id="301" name="Shape 301"/>
        <p:cNvGrpSpPr/>
        <p:nvPr/>
      </p:nvGrpSpPr>
      <p:grpSpPr>
        <a:xfrm>
          <a:off x="0" y="0"/>
          <a:ext cx="0" cy="0"/>
          <a:chOff x="0" y="0"/>
          <a:chExt cx="0" cy="0"/>
        </a:xfrm>
      </p:grpSpPr>
      <p:pic>
        <p:nvPicPr>
          <p:cNvPr id="302" name="Google Shape;302;p55"/>
          <p:cNvPicPr preferRelativeResize="0"/>
          <p:nvPr/>
        </p:nvPicPr>
        <p:blipFill rotWithShape="1">
          <a:blip r:embed="rId2">
            <a:alphaModFix/>
          </a:blip>
          <a:srcRect b="0" l="0" r="0" t="0"/>
          <a:stretch/>
        </p:blipFill>
        <p:spPr>
          <a:xfrm>
            <a:off x="4533900" y="3382962"/>
            <a:ext cx="1298575" cy="3571875"/>
          </a:xfrm>
          <a:prstGeom prst="rect">
            <a:avLst/>
          </a:prstGeom>
          <a:noFill/>
          <a:ln>
            <a:noFill/>
          </a:ln>
        </p:spPr>
      </p:pic>
      <p:sp>
        <p:nvSpPr>
          <p:cNvPr id="303" name="Google Shape;303;p55"/>
          <p:cNvSpPr/>
          <p:nvPr/>
        </p:nvSpPr>
        <p:spPr>
          <a:xfrm>
            <a:off x="1" y="0"/>
            <a:ext cx="5426920" cy="6858000"/>
          </a:xfrm>
          <a:prstGeom prst="homePlate">
            <a:avLst>
              <a:gd fmla="val 12939" name="adj"/>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304" name="Google Shape;304;p55"/>
          <p:cNvSpPr txBox="1"/>
          <p:nvPr>
            <p:ph type="title"/>
          </p:nvPr>
        </p:nvSpPr>
        <p:spPr>
          <a:xfrm>
            <a:off x="630000" y="1785600"/>
            <a:ext cx="4062235"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1A3743"/>
              </a:buClr>
              <a:buSzPts val="4400"/>
              <a:buFont typeface="Merriweather Sans"/>
              <a:buNone/>
              <a:defRPr b="1" i="0" sz="4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5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06" name="Google Shape;306;p5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arrow one third" showMasterSp="0">
  <p:cSld name="D. Green arrow one third">
    <p:bg>
      <p:bgPr>
        <a:solidFill>
          <a:schemeClr val="lt1"/>
        </a:solidFill>
      </p:bgPr>
    </p:bg>
    <p:spTree>
      <p:nvGrpSpPr>
        <p:cNvPr id="307" name="Shape 307"/>
        <p:cNvGrpSpPr/>
        <p:nvPr/>
      </p:nvGrpSpPr>
      <p:grpSpPr>
        <a:xfrm>
          <a:off x="0" y="0"/>
          <a:ext cx="0" cy="0"/>
          <a:chOff x="0" y="0"/>
          <a:chExt cx="0" cy="0"/>
        </a:xfrm>
      </p:grpSpPr>
      <p:sp>
        <p:nvSpPr>
          <p:cNvPr id="308" name="Google Shape;308;p56"/>
          <p:cNvSpPr/>
          <p:nvPr/>
        </p:nvSpPr>
        <p:spPr>
          <a:xfrm>
            <a:off x="1" y="0"/>
            <a:ext cx="5426920" cy="6858000"/>
          </a:xfrm>
          <a:prstGeom prst="homePlate">
            <a:avLst>
              <a:gd fmla="val 12939" name="adj"/>
            </a:avLst>
          </a:pr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309" name="Google Shape;309;p56"/>
          <p:cNvSpPr txBox="1"/>
          <p:nvPr>
            <p:ph type="title"/>
          </p:nvPr>
        </p:nvSpPr>
        <p:spPr>
          <a:xfrm>
            <a:off x="630000" y="1785600"/>
            <a:ext cx="4062235" cy="3286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400"/>
              <a:buFont typeface="Merriweather Sans"/>
              <a:buNone/>
              <a:defRPr b="1" i="0" sz="4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0" name="Google Shape;310;p56"/>
          <p:cNvPicPr preferRelativeResize="0"/>
          <p:nvPr/>
        </p:nvPicPr>
        <p:blipFill rotWithShape="1">
          <a:blip r:embed="rId2">
            <a:alphaModFix/>
          </a:blip>
          <a:srcRect b="6866" l="0" r="0" t="7561"/>
          <a:stretch/>
        </p:blipFill>
        <p:spPr>
          <a:xfrm>
            <a:off x="3549481" y="3416300"/>
            <a:ext cx="2694666" cy="3441700"/>
          </a:xfrm>
          <a:prstGeom prst="rect">
            <a:avLst/>
          </a:prstGeom>
          <a:noFill/>
          <a:ln>
            <a:noFill/>
          </a:ln>
        </p:spPr>
      </p:pic>
      <p:sp>
        <p:nvSpPr>
          <p:cNvPr id="311" name="Google Shape;311;p56"/>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12" name="Google Shape;312;p56"/>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Arrow half" showMasterSp="0">
  <p:cSld name="D. Arrow half">
    <p:spTree>
      <p:nvGrpSpPr>
        <p:cNvPr id="313" name="Shape 313"/>
        <p:cNvGrpSpPr/>
        <p:nvPr/>
      </p:nvGrpSpPr>
      <p:grpSpPr>
        <a:xfrm>
          <a:off x="0" y="0"/>
          <a:ext cx="0" cy="0"/>
          <a:chOff x="0" y="0"/>
          <a:chExt cx="0" cy="0"/>
        </a:xfrm>
      </p:grpSpPr>
      <p:pic>
        <p:nvPicPr>
          <p:cNvPr id="314" name="Google Shape;314;p57"/>
          <p:cNvPicPr preferRelativeResize="0"/>
          <p:nvPr/>
        </p:nvPicPr>
        <p:blipFill rotWithShape="1">
          <a:blip r:embed="rId2">
            <a:alphaModFix/>
          </a:blip>
          <a:srcRect b="0" l="0" r="0" t="0"/>
          <a:stretch/>
        </p:blipFill>
        <p:spPr>
          <a:xfrm>
            <a:off x="5378758" y="3588018"/>
            <a:ext cx="1365250" cy="3382962"/>
          </a:xfrm>
          <a:prstGeom prst="rect">
            <a:avLst/>
          </a:prstGeom>
          <a:noFill/>
          <a:ln>
            <a:noFill/>
          </a:ln>
        </p:spPr>
      </p:pic>
      <p:sp>
        <p:nvSpPr>
          <p:cNvPr id="315" name="Google Shape;315;p57"/>
          <p:cNvSpPr/>
          <p:nvPr/>
        </p:nvSpPr>
        <p:spPr>
          <a:xfrm>
            <a:off x="0" y="0"/>
            <a:ext cx="6363546" cy="6858000"/>
          </a:xfrm>
          <a:prstGeom prst="homePlate">
            <a:avLst>
              <a:gd fmla="val 12939" name="adj"/>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316" name="Google Shape;316;p57"/>
          <p:cNvSpPr txBox="1"/>
          <p:nvPr>
            <p:ph type="title"/>
          </p:nvPr>
        </p:nvSpPr>
        <p:spPr>
          <a:xfrm>
            <a:off x="630000" y="622800"/>
            <a:ext cx="4747822" cy="3323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2400"/>
              <a:buFont typeface="Merriweather Sans"/>
              <a:buNone/>
              <a:defRPr b="1"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57"/>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18" name="Google Shape;318;p57"/>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arrow half" showMasterSp="0">
  <p:cSld name="D. Green arrow half">
    <p:bg>
      <p:bgPr>
        <a:solidFill>
          <a:schemeClr val="lt1"/>
        </a:solidFill>
      </p:bgPr>
    </p:bg>
    <p:spTree>
      <p:nvGrpSpPr>
        <p:cNvPr id="319" name="Shape 319"/>
        <p:cNvGrpSpPr/>
        <p:nvPr/>
      </p:nvGrpSpPr>
      <p:grpSpPr>
        <a:xfrm>
          <a:off x="0" y="0"/>
          <a:ext cx="0" cy="0"/>
          <a:chOff x="0" y="0"/>
          <a:chExt cx="0" cy="0"/>
        </a:xfrm>
      </p:grpSpPr>
      <p:sp>
        <p:nvSpPr>
          <p:cNvPr id="320" name="Google Shape;320;p58"/>
          <p:cNvSpPr/>
          <p:nvPr/>
        </p:nvSpPr>
        <p:spPr>
          <a:xfrm>
            <a:off x="0" y="0"/>
            <a:ext cx="6363546" cy="6858000"/>
          </a:xfrm>
          <a:prstGeom prst="homePlate">
            <a:avLst>
              <a:gd fmla="val 12939" name="adj"/>
            </a:avLst>
          </a:pr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321" name="Google Shape;321;p58"/>
          <p:cNvSpPr txBox="1"/>
          <p:nvPr>
            <p:ph type="title"/>
          </p:nvPr>
        </p:nvSpPr>
        <p:spPr>
          <a:xfrm>
            <a:off x="630000" y="622800"/>
            <a:ext cx="4747822" cy="3323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400"/>
              <a:buFont typeface="Merriweather Sans"/>
              <a:buNone/>
              <a:defRPr b="1"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2" name="Google Shape;322;p58"/>
          <p:cNvPicPr preferRelativeResize="0"/>
          <p:nvPr/>
        </p:nvPicPr>
        <p:blipFill rotWithShape="1">
          <a:blip r:embed="rId2">
            <a:alphaModFix/>
          </a:blip>
          <a:srcRect b="6865" l="0" r="0" t="9052"/>
          <a:stretch/>
        </p:blipFill>
        <p:spPr>
          <a:xfrm rot="120000">
            <a:off x="4428422" y="3407803"/>
            <a:ext cx="2694666" cy="3456551"/>
          </a:xfrm>
          <a:prstGeom prst="rect">
            <a:avLst/>
          </a:prstGeom>
          <a:noFill/>
          <a:ln>
            <a:noFill/>
          </a:ln>
        </p:spPr>
      </p:pic>
      <p:sp>
        <p:nvSpPr>
          <p:cNvPr id="323" name="Google Shape;323;p58"/>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24" name="Google Shape;324;p5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Green arrow two third" showMasterSp="0">
  <p:cSld name="D. Green arrow two third">
    <p:bg>
      <p:bgPr>
        <a:solidFill>
          <a:schemeClr val="lt1"/>
        </a:solidFill>
      </p:bgPr>
    </p:bg>
    <p:spTree>
      <p:nvGrpSpPr>
        <p:cNvPr id="325" name="Shape 325"/>
        <p:cNvGrpSpPr/>
        <p:nvPr/>
      </p:nvGrpSpPr>
      <p:grpSpPr>
        <a:xfrm>
          <a:off x="0" y="0"/>
          <a:ext cx="0" cy="0"/>
          <a:chOff x="0" y="0"/>
          <a:chExt cx="0" cy="0"/>
        </a:xfrm>
      </p:grpSpPr>
      <p:sp>
        <p:nvSpPr>
          <p:cNvPr id="326" name="Google Shape;326;p59"/>
          <p:cNvSpPr/>
          <p:nvPr/>
        </p:nvSpPr>
        <p:spPr>
          <a:xfrm>
            <a:off x="0" y="0"/>
            <a:ext cx="8446239" cy="6858000"/>
          </a:xfrm>
          <a:custGeom>
            <a:rect b="b" l="l" r="r" t="t"/>
            <a:pathLst>
              <a:path extrusionOk="0" h="6858000" w="8446239">
                <a:moveTo>
                  <a:pt x="0" y="0"/>
                </a:moveTo>
                <a:lnTo>
                  <a:pt x="7645979" y="0"/>
                </a:lnTo>
                <a:lnTo>
                  <a:pt x="8446239" y="3429000"/>
                </a:lnTo>
                <a:lnTo>
                  <a:pt x="7645979" y="6858000"/>
                </a:lnTo>
                <a:lnTo>
                  <a:pt x="0" y="6858000"/>
                </a:lnTo>
                <a:lnTo>
                  <a:pt x="0" y="0"/>
                </a:lnTo>
                <a:close/>
              </a:path>
            </a:pathLst>
          </a:custGeom>
          <a:gradFill>
            <a:gsLst>
              <a:gs pos="0">
                <a:srgbClr val="1A3743">
                  <a:alpha val="80000"/>
                </a:srgbClr>
              </a:gs>
              <a:gs pos="100000">
                <a:srgbClr val="1A3743"/>
              </a:gs>
            </a:gsLst>
            <a:lin ang="8100000" scaled="0"/>
          </a:gra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327" name="Google Shape;327;p59"/>
          <p:cNvSpPr txBox="1"/>
          <p:nvPr>
            <p:ph type="title"/>
          </p:nvPr>
        </p:nvSpPr>
        <p:spPr>
          <a:xfrm>
            <a:off x="630000" y="622800"/>
            <a:ext cx="6254496" cy="3323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2400"/>
              <a:buFont typeface="Merriweather Sans"/>
              <a:buNone/>
              <a:defRPr b="1" i="0">
                <a:solidFill>
                  <a:srgbClr val="FFFFFF"/>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8" name="Google Shape;328;p59"/>
          <p:cNvPicPr preferRelativeResize="0"/>
          <p:nvPr/>
        </p:nvPicPr>
        <p:blipFill rotWithShape="1">
          <a:blip r:embed="rId2">
            <a:alphaModFix/>
          </a:blip>
          <a:srcRect b="6865" l="0" r="0" t="9052"/>
          <a:stretch/>
        </p:blipFill>
        <p:spPr>
          <a:xfrm rot="120000">
            <a:off x="6524770" y="3407803"/>
            <a:ext cx="2694666" cy="3456551"/>
          </a:xfrm>
          <a:prstGeom prst="rect">
            <a:avLst/>
          </a:prstGeom>
          <a:noFill/>
          <a:ln>
            <a:noFill/>
          </a:ln>
        </p:spPr>
      </p:pic>
      <p:sp>
        <p:nvSpPr>
          <p:cNvPr id="329" name="Google Shape;329;p5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30" name="Google Shape;330;p5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p59"/>
          <p:cNvSpPr txBox="1"/>
          <p:nvPr/>
        </p:nvSpPr>
        <p:spPr>
          <a:xfrm>
            <a:off x="9663953" y="4733365"/>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Big statement icon" showMasterSp="0">
  <p:cSld name="D. Big statement icon">
    <p:bg>
      <p:bgPr>
        <a:solidFill>
          <a:schemeClr val="lt1"/>
        </a:solidFill>
      </p:bgPr>
    </p:bg>
    <p:spTree>
      <p:nvGrpSpPr>
        <p:cNvPr id="332" name="Shape 332"/>
        <p:cNvGrpSpPr/>
        <p:nvPr/>
      </p:nvGrpSpPr>
      <p:grpSpPr>
        <a:xfrm>
          <a:off x="0" y="0"/>
          <a:ext cx="0" cy="0"/>
          <a:chOff x="0" y="0"/>
          <a:chExt cx="0" cy="0"/>
        </a:xfrm>
      </p:grpSpPr>
      <p:sp>
        <p:nvSpPr>
          <p:cNvPr id="333" name="Google Shape;333;p61"/>
          <p:cNvSpPr/>
          <p:nvPr/>
        </p:nvSpPr>
        <p:spPr>
          <a:xfrm>
            <a:off x="630000" y="625475"/>
            <a:ext cx="932688" cy="932688"/>
          </a:xfrm>
          <a:prstGeom prst="rect">
            <a:avLst/>
          </a:prstGeom>
          <a:noFill/>
          <a:ln cap="flat" cmpd="sng" w="38100">
            <a:solidFill>
              <a:srgbClr val="8BBA9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8BBA91"/>
              </a:solidFill>
              <a:latin typeface="Trebuchet MS"/>
              <a:ea typeface="Trebuchet MS"/>
              <a:cs typeface="Trebuchet MS"/>
              <a:sym typeface="Trebuchet MS"/>
            </a:endParaRPr>
          </a:p>
        </p:txBody>
      </p:sp>
      <p:sp>
        <p:nvSpPr>
          <p:cNvPr id="334" name="Google Shape;334;p61"/>
          <p:cNvSpPr txBox="1"/>
          <p:nvPr>
            <p:ph type="title"/>
          </p:nvPr>
        </p:nvSpPr>
        <p:spPr>
          <a:xfrm>
            <a:off x="630000" y="3826333"/>
            <a:ext cx="10933200" cy="1606550"/>
          </a:xfrm>
          <a:prstGeom prst="rect">
            <a:avLst/>
          </a:prstGeom>
          <a:noFill/>
          <a:ln>
            <a:noFill/>
          </a:ln>
        </p:spPr>
        <p:txBody>
          <a:bodyPr anchorCtr="0" anchor="b" bIns="0" lIns="0" spcFirstLastPara="1" rIns="0" wrap="square" tIns="0">
            <a:noAutofit/>
          </a:bodyPr>
          <a:lstStyle>
            <a:lvl1pPr lvl="0" algn="l">
              <a:lnSpc>
                <a:spcPct val="111111"/>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6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36" name="Google Shape;336;p6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Quote" showMasterSp="0">
  <p:cSld name="D. Quote">
    <p:spTree>
      <p:nvGrpSpPr>
        <p:cNvPr id="337" name="Shape 337"/>
        <p:cNvGrpSpPr/>
        <p:nvPr/>
      </p:nvGrpSpPr>
      <p:grpSpPr>
        <a:xfrm>
          <a:off x="0" y="0"/>
          <a:ext cx="0" cy="0"/>
          <a:chOff x="0" y="0"/>
          <a:chExt cx="0" cy="0"/>
        </a:xfrm>
      </p:grpSpPr>
      <p:pic>
        <p:nvPicPr>
          <p:cNvPr id="338" name="Google Shape;338;p62"/>
          <p:cNvPicPr preferRelativeResize="0"/>
          <p:nvPr/>
        </p:nvPicPr>
        <p:blipFill rotWithShape="1">
          <a:blip r:embed="rId2">
            <a:alphaModFix/>
          </a:blip>
          <a:srcRect b="1253" l="0" r="3634" t="0"/>
          <a:stretch/>
        </p:blipFill>
        <p:spPr>
          <a:xfrm flipH="1" rot="-5400000">
            <a:off x="6797461" y="110968"/>
            <a:ext cx="769257" cy="10019821"/>
          </a:xfrm>
          <a:prstGeom prst="rect">
            <a:avLst/>
          </a:prstGeom>
          <a:noFill/>
          <a:ln>
            <a:noFill/>
          </a:ln>
        </p:spPr>
      </p:pic>
      <p:sp>
        <p:nvSpPr>
          <p:cNvPr id="339" name="Google Shape;339;p62"/>
          <p:cNvSpPr/>
          <p:nvPr/>
        </p:nvSpPr>
        <p:spPr>
          <a:xfrm flipH="1">
            <a:off x="0" y="0"/>
            <a:ext cx="12192000" cy="5867335"/>
          </a:xfrm>
          <a:custGeom>
            <a:rect b="b" l="l" r="r" t="t"/>
            <a:pathLst>
              <a:path extrusionOk="0" h="5867335" w="12192000">
                <a:moveTo>
                  <a:pt x="12192000" y="0"/>
                </a:moveTo>
                <a:lnTo>
                  <a:pt x="0" y="0"/>
                </a:lnTo>
                <a:lnTo>
                  <a:pt x="0" y="4945992"/>
                </a:lnTo>
                <a:lnTo>
                  <a:pt x="9041587" y="4945992"/>
                </a:lnTo>
                <a:lnTo>
                  <a:pt x="9974275" y="5867335"/>
                </a:lnTo>
                <a:lnTo>
                  <a:pt x="9974275" y="4945992"/>
                </a:lnTo>
                <a:lnTo>
                  <a:pt x="12192000" y="494599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40" name="Google Shape;340;p6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41" name="Google Shape;341;p6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Special gray" showMasterSp="0">
  <p:cSld name="D. Special gray">
    <p:spTree>
      <p:nvGrpSpPr>
        <p:cNvPr id="342" name="Shape 342"/>
        <p:cNvGrpSpPr/>
        <p:nvPr/>
      </p:nvGrpSpPr>
      <p:grpSpPr>
        <a:xfrm>
          <a:off x="0" y="0"/>
          <a:ext cx="0" cy="0"/>
          <a:chOff x="0" y="0"/>
          <a:chExt cx="0" cy="0"/>
        </a:xfrm>
      </p:grpSpPr>
      <p:sp>
        <p:nvSpPr>
          <p:cNvPr id="343" name="Google Shape;343;p63"/>
          <p:cNvSpPr txBox="1"/>
          <p:nvPr>
            <p:ph type="title"/>
          </p:nvPr>
        </p:nvSpPr>
        <p:spPr>
          <a:xfrm>
            <a:off x="630000" y="622800"/>
            <a:ext cx="10933200" cy="332399"/>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2400"/>
              <a:buFont typeface="Merriweather Sans"/>
              <a:buNone/>
              <a:defRPr b="1"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p63"/>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45" name="Google Shape;345;p63"/>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Section Header Overview" showMasterSp="0">
  <p:cSld name="Agenda D. Section Header Overview">
    <p:bg>
      <p:bgPr>
        <a:solidFill>
          <a:schemeClr val="lt1"/>
        </a:solidFill>
      </p:bgPr>
    </p:bg>
    <p:spTree>
      <p:nvGrpSpPr>
        <p:cNvPr id="40" name="Shape 40"/>
        <p:cNvGrpSpPr/>
        <p:nvPr/>
      </p:nvGrpSpPr>
      <p:grpSpPr>
        <a:xfrm>
          <a:off x="0" y="0"/>
          <a:ext cx="0" cy="0"/>
          <a:chOff x="0" y="0"/>
          <a:chExt cx="0" cy="0"/>
        </a:xfrm>
      </p:grpSpPr>
      <p:sp>
        <p:nvSpPr>
          <p:cNvPr id="41" name="Google Shape;41;p72"/>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2" name="Google Shape;42;p72"/>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2"/>
          <p:cNvSpPr/>
          <p:nvPr/>
        </p:nvSpPr>
        <p:spPr>
          <a:xfrm>
            <a:off x="1388145" y="4691187"/>
            <a:ext cx="929337" cy="995874"/>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44" name="Google Shape;44;p72"/>
          <p:cNvSpPr/>
          <p:nvPr/>
        </p:nvSpPr>
        <p:spPr>
          <a:xfrm>
            <a:off x="2509482" y="4691187"/>
            <a:ext cx="1570152" cy="1468176"/>
          </a:xfrm>
          <a:prstGeom prst="rect">
            <a:avLst/>
          </a:prstGeom>
          <a:noFill/>
          <a:ln cap="flat" cmpd="sng" w="38100">
            <a:solidFill>
              <a:srgbClr val="8BBA91"/>
            </a:solidFill>
            <a:prstDash val="solid"/>
            <a:miter lim="800000"/>
            <a:headEnd len="sm" w="sm" type="none"/>
            <a:tailEnd len="sm" w="sm" type="none"/>
          </a:ln>
        </p:spPr>
        <p:txBody>
          <a:bodyPr anchorCtr="0" anchor="t" bIns="182875" lIns="182875" spcFirstLastPara="1" rIns="182875" wrap="square" tIns="180000">
            <a:noAutofit/>
          </a:bodyPr>
          <a:lstStyle/>
          <a:p>
            <a:pPr indent="0" lvl="0" marL="0" marR="0" rtl="0" algn="l">
              <a:lnSpc>
                <a:spcPct val="95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45" name="Google Shape;45;p72"/>
          <p:cNvSpPr txBox="1"/>
          <p:nvPr/>
        </p:nvSpPr>
        <p:spPr>
          <a:xfrm>
            <a:off x="630000" y="907199"/>
            <a:ext cx="3448800" cy="3488400"/>
          </a:xfrm>
          <a:prstGeom prst="rect">
            <a:avLst/>
          </a:prstGeom>
          <a:noFill/>
          <a:ln cap="flat" cmpd="sng" w="38100">
            <a:solidFill>
              <a:srgbClr val="8BBA91"/>
            </a:solidFill>
            <a:prstDash val="solid"/>
            <a:round/>
            <a:headEnd len="sm" w="sm" type="none"/>
            <a:tailEnd len="sm" w="sm" type="none"/>
          </a:ln>
        </p:spPr>
        <p:txBody>
          <a:bodyPr anchorCtr="0" anchor="t" bIns="0" lIns="612000" spcFirstLastPara="1" rIns="0" wrap="square" tIns="468000">
            <a:noAutofit/>
          </a:bodyPr>
          <a:lstStyle/>
          <a:p>
            <a:pPr indent="0" lvl="0" marL="0" marR="0" rtl="0" algn="l">
              <a:lnSpc>
                <a:spcPct val="90000"/>
              </a:lnSpc>
              <a:spcBef>
                <a:spcPts val="0"/>
              </a:spcBef>
              <a:spcAft>
                <a:spcPts val="0"/>
              </a:spcAft>
              <a:buClr>
                <a:srgbClr val="000000"/>
              </a:buClr>
              <a:buSzPts val="5400"/>
              <a:buFont typeface="Arial"/>
              <a:buNone/>
            </a:pPr>
            <a:r>
              <a:t/>
            </a:r>
            <a:endParaRPr b="0" i="0" sz="5400" u="none" cap="none" strike="noStrike">
              <a:solidFill>
                <a:schemeClr val="lt1"/>
              </a:solidFill>
              <a:latin typeface="Trebuchet MS"/>
              <a:ea typeface="Trebuchet MS"/>
              <a:cs typeface="Trebuchet MS"/>
              <a:sym typeface="Trebuchet MS"/>
            </a:endParaRPr>
          </a:p>
        </p:txBody>
      </p:sp>
      <p:sp>
        <p:nvSpPr>
          <p:cNvPr id="46" name="Google Shape;46;p72"/>
          <p:cNvSpPr txBox="1"/>
          <p:nvPr/>
        </p:nvSpPr>
        <p:spPr>
          <a:xfrm>
            <a:off x="938428" y="1115416"/>
            <a:ext cx="2831224" cy="881780"/>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rgbClr val="000000"/>
              </a:buClr>
              <a:buSzPts val="5400"/>
              <a:buFont typeface="Arial"/>
              <a:buNone/>
            </a:pPr>
            <a:r>
              <a:rPr b="1" i="0" lang="en-US" sz="5400" u="none" cap="none" strike="noStrike">
                <a:solidFill>
                  <a:srgbClr val="1A3743"/>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Table of contents" showMasterSp="0">
  <p:cSld name="D. Table of contents">
    <p:spTree>
      <p:nvGrpSpPr>
        <p:cNvPr id="346" name="Shape 346"/>
        <p:cNvGrpSpPr/>
        <p:nvPr/>
      </p:nvGrpSpPr>
      <p:grpSpPr>
        <a:xfrm>
          <a:off x="0" y="0"/>
          <a:ext cx="0" cy="0"/>
          <a:chOff x="0" y="0"/>
          <a:chExt cx="0" cy="0"/>
        </a:xfrm>
      </p:grpSpPr>
      <p:pic>
        <p:nvPicPr>
          <p:cNvPr id="347" name="Google Shape;347;p64"/>
          <p:cNvPicPr preferRelativeResize="0"/>
          <p:nvPr/>
        </p:nvPicPr>
        <p:blipFill rotWithShape="1">
          <a:blip r:embed="rId2">
            <a:alphaModFix/>
          </a:blip>
          <a:srcRect b="0" l="0" r="0" t="0"/>
          <a:stretch/>
        </p:blipFill>
        <p:spPr>
          <a:xfrm>
            <a:off x="3108638" y="3594368"/>
            <a:ext cx="1365250" cy="3382962"/>
          </a:xfrm>
          <a:prstGeom prst="rect">
            <a:avLst/>
          </a:prstGeom>
          <a:noFill/>
          <a:ln>
            <a:noFill/>
          </a:ln>
        </p:spPr>
      </p:pic>
      <p:sp>
        <p:nvSpPr>
          <p:cNvPr id="348" name="Google Shape;348;p64"/>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349" name="Google Shape;349;p64"/>
          <p:cNvSpPr/>
          <p:nvPr/>
        </p:nvSpPr>
        <p:spPr>
          <a:xfrm>
            <a:off x="0" y="0"/>
            <a:ext cx="4088312" cy="6858000"/>
          </a:xfrm>
          <a:custGeom>
            <a:rect b="b" l="l" r="r" t="t"/>
            <a:pathLst>
              <a:path extrusionOk="0" h="6858000" w="4088312">
                <a:moveTo>
                  <a:pt x="0" y="0"/>
                </a:moveTo>
                <a:lnTo>
                  <a:pt x="3264933" y="0"/>
                </a:lnTo>
                <a:lnTo>
                  <a:pt x="4088312" y="3429000"/>
                </a:lnTo>
                <a:lnTo>
                  <a:pt x="3264933" y="6858000"/>
                </a:lnTo>
                <a:lnTo>
                  <a:pt x="0" y="6858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350" name="Google Shape;350;p64"/>
          <p:cNvSpPr txBox="1"/>
          <p:nvPr/>
        </p:nvSpPr>
        <p:spPr>
          <a:xfrm>
            <a:off x="630000" y="2693350"/>
            <a:ext cx="2819400" cy="1530932"/>
          </a:xfrm>
          <a:prstGeom prst="rect">
            <a:avLst/>
          </a:prstGeom>
          <a:noFill/>
          <a:ln>
            <a:noFill/>
          </a:ln>
        </p:spPr>
        <p:txBody>
          <a:bodyPr anchorCtr="0" anchor="ctr" bIns="0" lIns="0" spcFirstLastPara="1" rIns="0" wrap="square" tIns="0">
            <a:noAutofit/>
          </a:bodyPr>
          <a:lstStyle/>
          <a:p>
            <a:pPr indent="0" lvl="0" marL="0" marR="0" rtl="0" algn="l">
              <a:lnSpc>
                <a:spcPct val="106000"/>
              </a:lnSpc>
              <a:spcBef>
                <a:spcPts val="0"/>
              </a:spcBef>
              <a:spcAft>
                <a:spcPts val="0"/>
              </a:spcAft>
              <a:buClr>
                <a:srgbClr val="1A3743"/>
              </a:buClr>
              <a:buSzPts val="4800"/>
              <a:buFont typeface="Merriweather Sans"/>
              <a:buNone/>
            </a:pPr>
            <a:r>
              <a:rPr b="1" i="0" lang="en-US" sz="4800" u="none" cap="none" strike="noStrike">
                <a:solidFill>
                  <a:srgbClr val="1A3743"/>
                </a:solidFill>
                <a:latin typeface="Merriweather Sans"/>
                <a:ea typeface="Merriweather Sans"/>
                <a:cs typeface="Merriweather Sans"/>
                <a:sym typeface="Merriweather Sans"/>
              </a:rPr>
              <a:t>Table of contents</a:t>
            </a:r>
            <a:endParaRPr b="0" i="0" sz="1400" u="none" cap="none" strike="noStrike">
              <a:solidFill>
                <a:srgbClr val="000000"/>
              </a:solidFill>
              <a:latin typeface="Arial"/>
              <a:ea typeface="Arial"/>
              <a:cs typeface="Arial"/>
              <a:sym typeface="Arial"/>
            </a:endParaRPr>
          </a:p>
        </p:txBody>
      </p:sp>
      <p:sp>
        <p:nvSpPr>
          <p:cNvPr id="351" name="Google Shape;351;p64"/>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52" name="Google Shape;352;p6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Blank green" showMasterSp="0">
  <p:cSld name="D. Blank green">
    <p:spTree>
      <p:nvGrpSpPr>
        <p:cNvPr id="353" name="Shape 353"/>
        <p:cNvGrpSpPr/>
        <p:nvPr/>
      </p:nvGrpSpPr>
      <p:grpSpPr>
        <a:xfrm>
          <a:off x="0" y="0"/>
          <a:ext cx="0" cy="0"/>
          <a:chOff x="0" y="0"/>
          <a:chExt cx="0" cy="0"/>
        </a:xfrm>
      </p:grpSpPr>
      <p:sp>
        <p:nvSpPr>
          <p:cNvPr id="354" name="Google Shape;354;p6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355" name="Google Shape;355;p6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Blank" showMasterSp="0">
  <p:cSld name="D. Blank">
    <p:spTree>
      <p:nvGrpSpPr>
        <p:cNvPr id="356" name="Shape 356"/>
        <p:cNvGrpSpPr/>
        <p:nvPr/>
      </p:nvGrpSpPr>
      <p:grpSpPr>
        <a:xfrm>
          <a:off x="0" y="0"/>
          <a:ext cx="0" cy="0"/>
          <a:chOff x="0" y="0"/>
          <a:chExt cx="0" cy="0"/>
        </a:xfrm>
      </p:grpSpPr>
      <p:sp>
        <p:nvSpPr>
          <p:cNvPr id="357" name="Google Shape;357;p66"/>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358" name="Google Shape;358;p66"/>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Layout guide" showMasterSp="0">
  <p:cSld name="D. Layout guide">
    <p:bg>
      <p:bgPr>
        <a:solidFill>
          <a:schemeClr val="lt1"/>
        </a:solidFill>
      </p:bgPr>
    </p:bg>
    <p:spTree>
      <p:nvGrpSpPr>
        <p:cNvPr id="359" name="Shape 359"/>
        <p:cNvGrpSpPr/>
        <p:nvPr/>
      </p:nvGrpSpPr>
      <p:grpSpPr>
        <a:xfrm>
          <a:off x="0" y="0"/>
          <a:ext cx="0" cy="0"/>
          <a:chOff x="0" y="0"/>
          <a:chExt cx="0" cy="0"/>
        </a:xfrm>
      </p:grpSpPr>
      <p:grpSp>
        <p:nvGrpSpPr>
          <p:cNvPr id="360" name="Google Shape;360;p67"/>
          <p:cNvGrpSpPr/>
          <p:nvPr/>
        </p:nvGrpSpPr>
        <p:grpSpPr>
          <a:xfrm>
            <a:off x="-600" y="-1"/>
            <a:ext cx="12193800" cy="6858001"/>
            <a:chOff x="-600" y="-1"/>
            <a:chExt cx="12193800" cy="6858001"/>
          </a:xfrm>
        </p:grpSpPr>
        <p:sp>
          <p:nvSpPr>
            <p:cNvPr id="361" name="Google Shape;361;p67"/>
            <p:cNvSpPr/>
            <p:nvPr/>
          </p:nvSpPr>
          <p:spPr>
            <a:xfrm>
              <a:off x="0" y="-1"/>
              <a:ext cx="12193200" cy="6858000"/>
            </a:xfrm>
            <a:custGeom>
              <a:rect b="b" l="l" r="r" t="t"/>
              <a:pathLst>
                <a:path extrusionOk="0" h="6858000" w="121932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362" name="Google Shape;362;p67"/>
            <p:cNvGrpSpPr/>
            <p:nvPr/>
          </p:nvGrpSpPr>
          <p:grpSpPr>
            <a:xfrm>
              <a:off x="-600" y="622800"/>
              <a:ext cx="12193200" cy="5536800"/>
              <a:chOff x="12623800" y="622800"/>
              <a:chExt cx="11176000" cy="5536800"/>
            </a:xfrm>
          </p:grpSpPr>
          <p:cxnSp>
            <p:nvCxnSpPr>
              <p:cNvPr id="363" name="Google Shape;363;p67"/>
              <p:cNvCxnSpPr/>
              <p:nvPr/>
            </p:nvCxnSpPr>
            <p:spPr>
              <a:xfrm>
                <a:off x="12623800" y="6228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64" name="Google Shape;364;p67"/>
              <p:cNvCxnSpPr/>
              <p:nvPr/>
            </p:nvCxnSpPr>
            <p:spPr>
              <a:xfrm>
                <a:off x="12623800" y="914211"/>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65" name="Google Shape;365;p67"/>
              <p:cNvCxnSpPr/>
              <p:nvPr/>
            </p:nvCxnSpPr>
            <p:spPr>
              <a:xfrm>
                <a:off x="12623800" y="1205622"/>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66" name="Google Shape;366;p67"/>
              <p:cNvCxnSpPr/>
              <p:nvPr/>
            </p:nvCxnSpPr>
            <p:spPr>
              <a:xfrm>
                <a:off x="12623800" y="14976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67" name="Google Shape;367;p67"/>
              <p:cNvCxnSpPr/>
              <p:nvPr/>
            </p:nvCxnSpPr>
            <p:spPr>
              <a:xfrm>
                <a:off x="12623800" y="1788444"/>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68" name="Google Shape;368;p67"/>
              <p:cNvCxnSpPr/>
              <p:nvPr/>
            </p:nvCxnSpPr>
            <p:spPr>
              <a:xfrm>
                <a:off x="12623800" y="2079855"/>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69" name="Google Shape;369;p67"/>
              <p:cNvCxnSpPr/>
              <p:nvPr/>
            </p:nvCxnSpPr>
            <p:spPr>
              <a:xfrm>
                <a:off x="12623800" y="2371266"/>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0" name="Google Shape;370;p67"/>
              <p:cNvCxnSpPr/>
              <p:nvPr/>
            </p:nvCxnSpPr>
            <p:spPr>
              <a:xfrm>
                <a:off x="12623800" y="2662677"/>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1" name="Google Shape;371;p67"/>
              <p:cNvCxnSpPr/>
              <p:nvPr/>
            </p:nvCxnSpPr>
            <p:spPr>
              <a:xfrm>
                <a:off x="12623800" y="2954088"/>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2" name="Google Shape;372;p67"/>
              <p:cNvCxnSpPr/>
              <p:nvPr/>
            </p:nvCxnSpPr>
            <p:spPr>
              <a:xfrm>
                <a:off x="12623800" y="3245499"/>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3" name="Google Shape;373;p67"/>
              <p:cNvCxnSpPr/>
              <p:nvPr/>
            </p:nvCxnSpPr>
            <p:spPr>
              <a:xfrm>
                <a:off x="12623800" y="353691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4" name="Google Shape;374;p67"/>
              <p:cNvCxnSpPr/>
              <p:nvPr/>
            </p:nvCxnSpPr>
            <p:spPr>
              <a:xfrm>
                <a:off x="12623800" y="3828321"/>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5" name="Google Shape;375;p67"/>
              <p:cNvCxnSpPr/>
              <p:nvPr/>
            </p:nvCxnSpPr>
            <p:spPr>
              <a:xfrm>
                <a:off x="12623800" y="4119732"/>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6" name="Google Shape;376;p67"/>
              <p:cNvCxnSpPr/>
              <p:nvPr/>
            </p:nvCxnSpPr>
            <p:spPr>
              <a:xfrm>
                <a:off x="12623800" y="4411143"/>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7" name="Google Shape;377;p67"/>
              <p:cNvCxnSpPr/>
              <p:nvPr/>
            </p:nvCxnSpPr>
            <p:spPr>
              <a:xfrm>
                <a:off x="12623800" y="4702554"/>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8" name="Google Shape;378;p67"/>
              <p:cNvCxnSpPr/>
              <p:nvPr/>
            </p:nvCxnSpPr>
            <p:spPr>
              <a:xfrm>
                <a:off x="12623800" y="4993965"/>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79" name="Google Shape;379;p67"/>
              <p:cNvCxnSpPr/>
              <p:nvPr/>
            </p:nvCxnSpPr>
            <p:spPr>
              <a:xfrm>
                <a:off x="12623800" y="5285376"/>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80" name="Google Shape;380;p67"/>
              <p:cNvCxnSpPr/>
              <p:nvPr/>
            </p:nvCxnSpPr>
            <p:spPr>
              <a:xfrm>
                <a:off x="12623800" y="5576787"/>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81" name="Google Shape;381;p67"/>
              <p:cNvCxnSpPr/>
              <p:nvPr/>
            </p:nvCxnSpPr>
            <p:spPr>
              <a:xfrm>
                <a:off x="12623800" y="5868198"/>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cxnSp>
            <p:nvCxnSpPr>
              <p:cNvPr id="382" name="Google Shape;382;p67"/>
              <p:cNvCxnSpPr/>
              <p:nvPr/>
            </p:nvCxnSpPr>
            <p:spPr>
              <a:xfrm>
                <a:off x="12623800" y="6159600"/>
                <a:ext cx="11176000" cy="0"/>
              </a:xfrm>
              <a:prstGeom prst="straightConnector1">
                <a:avLst/>
              </a:prstGeom>
              <a:noFill/>
              <a:ln cap="flat" cmpd="sng" w="9525">
                <a:solidFill>
                  <a:srgbClr val="30C1D7">
                    <a:alpha val="40000"/>
                  </a:srgbClr>
                </a:solidFill>
                <a:prstDash val="solid"/>
                <a:miter lim="800000"/>
                <a:headEnd len="sm" w="sm" type="none"/>
                <a:tailEnd len="sm" w="sm" type="none"/>
              </a:ln>
            </p:spPr>
          </p:cxnSp>
        </p:grpSp>
        <p:grpSp>
          <p:nvGrpSpPr>
            <p:cNvPr id="383" name="Google Shape;383;p67"/>
            <p:cNvGrpSpPr/>
            <p:nvPr/>
          </p:nvGrpSpPr>
          <p:grpSpPr>
            <a:xfrm>
              <a:off x="1277000" y="623550"/>
              <a:ext cx="9638000" cy="5537047"/>
              <a:chOff x="1277000" y="623550"/>
              <a:chExt cx="9638000" cy="5537047"/>
            </a:xfrm>
          </p:grpSpPr>
          <p:sp>
            <p:nvSpPr>
              <p:cNvPr id="384" name="Google Shape;384;p67"/>
              <p:cNvSpPr/>
              <p:nvPr/>
            </p:nvSpPr>
            <p:spPr>
              <a:xfrm>
                <a:off x="688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85" name="Google Shape;385;p67"/>
              <p:cNvSpPr/>
              <p:nvPr/>
            </p:nvSpPr>
            <p:spPr>
              <a:xfrm>
                <a:off x="875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86" name="Google Shape;386;p67"/>
              <p:cNvSpPr/>
              <p:nvPr/>
            </p:nvSpPr>
            <p:spPr>
              <a:xfrm>
                <a:off x="782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87" name="Google Shape;387;p67"/>
              <p:cNvSpPr/>
              <p:nvPr/>
            </p:nvSpPr>
            <p:spPr>
              <a:xfrm>
                <a:off x="969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88" name="Google Shape;388;p67"/>
              <p:cNvSpPr/>
              <p:nvPr/>
            </p:nvSpPr>
            <p:spPr>
              <a:xfrm>
                <a:off x="1062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89" name="Google Shape;389;p67"/>
              <p:cNvSpPr/>
              <p:nvPr/>
            </p:nvSpPr>
            <p:spPr>
              <a:xfrm>
                <a:off x="595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90" name="Google Shape;390;p67"/>
              <p:cNvSpPr/>
              <p:nvPr/>
            </p:nvSpPr>
            <p:spPr>
              <a:xfrm>
                <a:off x="127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91" name="Google Shape;391;p67"/>
              <p:cNvSpPr/>
              <p:nvPr/>
            </p:nvSpPr>
            <p:spPr>
              <a:xfrm>
                <a:off x="221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92" name="Google Shape;392;p67"/>
              <p:cNvSpPr/>
              <p:nvPr/>
            </p:nvSpPr>
            <p:spPr>
              <a:xfrm>
                <a:off x="314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93" name="Google Shape;393;p67"/>
              <p:cNvSpPr/>
              <p:nvPr/>
            </p:nvSpPr>
            <p:spPr>
              <a:xfrm>
                <a:off x="4082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94" name="Google Shape;394;p67"/>
              <p:cNvSpPr/>
              <p:nvPr/>
            </p:nvSpPr>
            <p:spPr>
              <a:xfrm>
                <a:off x="5017000" y="623550"/>
                <a:ext cx="288000" cy="5537047"/>
              </a:xfrm>
              <a:prstGeom prst="rect">
                <a:avLst/>
              </a:prstGeom>
              <a:solidFill>
                <a:schemeClr val="accent5">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395" name="Google Shape;395;p67"/>
            <p:cNvSpPr/>
            <p:nvPr/>
          </p:nvSpPr>
          <p:spPr>
            <a:xfrm>
              <a:off x="-600" y="0"/>
              <a:ext cx="12193200" cy="6858000"/>
            </a:xfrm>
            <a:custGeom>
              <a:rect b="b" l="l" r="r" t="t"/>
              <a:pathLst>
                <a:path extrusionOk="0" h="3396" w="602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rgbClr val="575757"/>
                </a:solidFill>
                <a:latin typeface="Trebuchet MS"/>
                <a:ea typeface="Trebuchet MS"/>
                <a:cs typeface="Trebuchet MS"/>
                <a:sym typeface="Trebuchet MS"/>
              </a:endParaRPr>
            </a:p>
          </p:txBody>
        </p:sp>
        <p:sp>
          <p:nvSpPr>
            <p:cNvPr id="396" name="Google Shape;396;p67"/>
            <p:cNvSpPr/>
            <p:nvPr/>
          </p:nvSpPr>
          <p:spPr>
            <a:xfrm>
              <a:off x="629400" y="6159600"/>
              <a:ext cx="10933200" cy="378584"/>
            </a:xfrm>
            <a:prstGeom prst="rect">
              <a:avLst/>
            </a:prstGeom>
            <a:solidFill>
              <a:schemeClr val="accent3">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397" name="Google Shape;397;p67"/>
            <p:cNvSpPr/>
            <p:nvPr/>
          </p:nvSpPr>
          <p:spPr>
            <a:xfrm>
              <a:off x="629400" y="1497600"/>
              <a:ext cx="10932229" cy="583200"/>
            </a:xfrm>
            <a:prstGeom prst="rect">
              <a:avLst/>
            </a:prstGeom>
            <a:solidFill>
              <a:schemeClr val="accent3">
                <a:alpha val="12156"/>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nvGrpSpPr>
            <p:cNvPr id="398" name="Google Shape;398;p67"/>
            <p:cNvGrpSpPr/>
            <p:nvPr/>
          </p:nvGrpSpPr>
          <p:grpSpPr>
            <a:xfrm>
              <a:off x="629400" y="5975122"/>
              <a:ext cx="10933200" cy="79536"/>
              <a:chOff x="629400" y="5975122"/>
              <a:chExt cx="10933200" cy="79536"/>
            </a:xfrm>
          </p:grpSpPr>
          <p:sp>
            <p:nvSpPr>
              <p:cNvPr id="399" name="Google Shape;399;p67"/>
              <p:cNvSpPr/>
              <p:nvPr/>
            </p:nvSpPr>
            <p:spPr>
              <a:xfrm>
                <a:off x="2880128" y="5975122"/>
                <a:ext cx="1930288"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400" name="Google Shape;400;p67"/>
              <p:cNvSpPr/>
              <p:nvPr/>
            </p:nvSpPr>
            <p:spPr>
              <a:xfrm>
                <a:off x="9626194" y="5975122"/>
                <a:ext cx="1936406"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401" name="Google Shape;401;p67"/>
              <p:cNvSpPr/>
              <p:nvPr/>
            </p:nvSpPr>
            <p:spPr>
              <a:xfrm>
                <a:off x="7372407" y="5975122"/>
                <a:ext cx="1936406"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402" name="Google Shape;402;p67"/>
              <p:cNvSpPr/>
              <p:nvPr/>
            </p:nvSpPr>
            <p:spPr>
              <a:xfrm>
                <a:off x="5127797" y="5975122"/>
                <a:ext cx="1927229"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403" name="Google Shape;403;p67"/>
              <p:cNvSpPr/>
              <p:nvPr/>
            </p:nvSpPr>
            <p:spPr>
              <a:xfrm>
                <a:off x="629400" y="5975122"/>
                <a:ext cx="1933347" cy="79536"/>
              </a:xfrm>
              <a:prstGeom prst="rect">
                <a:avLst/>
              </a:prstGeom>
              <a:solidFill>
                <a:schemeClr val="accent5">
                  <a:alpha val="7058"/>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grpSp>
        <p:sp>
          <p:nvSpPr>
            <p:cNvPr id="404" name="Google Shape;404;p67"/>
            <p:cNvSpPr/>
            <p:nvPr/>
          </p:nvSpPr>
          <p:spPr>
            <a:xfrm>
              <a:off x="629400" y="2080801"/>
              <a:ext cx="10933200" cy="4078800"/>
            </a:xfrm>
            <a:custGeom>
              <a:rect b="b" l="l" r="r" t="t"/>
              <a:pathLst>
                <a:path extrusionOk="0" h="5537797" w="10931999">
                  <a:moveTo>
                    <a:pt x="0" y="0"/>
                  </a:moveTo>
                  <a:lnTo>
                    <a:pt x="10931999" y="0"/>
                  </a:lnTo>
                  <a:lnTo>
                    <a:pt x="10931999" y="5537797"/>
                  </a:lnTo>
                  <a:lnTo>
                    <a:pt x="0" y="5537797"/>
                  </a:lnTo>
                  <a:close/>
                </a:path>
              </a:pathLst>
            </a:custGeom>
            <a:noFill/>
            <a:ln cap="flat" cmpd="sng" w="9525">
              <a:solidFill>
                <a:srgbClr val="E71C57">
                  <a:alpha val="32156"/>
                </a:srgbClr>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05" name="Google Shape;405;p67"/>
            <p:cNvSpPr txBox="1"/>
            <p:nvPr/>
          </p:nvSpPr>
          <p:spPr>
            <a:xfrm>
              <a:off x="630000" y="6144442"/>
              <a:ext cx="9030914" cy="415498"/>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1. xxxx  2. xxxx  3. List footnotes in numerical order. Footnote numbers are not bracketed. Use 10pt font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Note: Do not put a period at the end of the note or the source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7F7F7F"/>
                </a:buClr>
                <a:buSzPts val="1000"/>
                <a:buFont typeface="Trebuchet MS"/>
                <a:buNone/>
              </a:pPr>
              <a:r>
                <a:rPr b="0" i="0" lang="en-US" sz="1000" u="none" cap="none" strike="noStrike">
                  <a:solidFill>
                    <a:srgbClr val="7F7F7F"/>
                  </a:solidFill>
                  <a:latin typeface="Trebuchet MS"/>
                  <a:ea typeface="Trebuchet MS"/>
                  <a:cs typeface="Trebuchet MS"/>
                  <a:sym typeface="Trebuchet MS"/>
                </a:rPr>
                <a:t>Source: Include a source for every chart that you use. Separate sources with a semicolon; BCG-related sources go at the end</a:t>
              </a:r>
              <a:endParaRPr b="0" i="0" sz="1400" u="none" cap="none" strike="noStrike">
                <a:solidFill>
                  <a:srgbClr val="000000"/>
                </a:solidFill>
                <a:latin typeface="Arial"/>
                <a:ea typeface="Arial"/>
                <a:cs typeface="Arial"/>
                <a:sym typeface="Arial"/>
              </a:endParaRPr>
            </a:p>
          </p:txBody>
        </p:sp>
      </p:grpSp>
      <p:sp>
        <p:nvSpPr>
          <p:cNvPr id="406" name="Google Shape;406;p67"/>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ection Header Overview" showMasterSp="0">
  <p:cSld name="Agenda Section Header Overview">
    <p:spTree>
      <p:nvGrpSpPr>
        <p:cNvPr id="407" name="Shape 407"/>
        <p:cNvGrpSpPr/>
        <p:nvPr/>
      </p:nvGrpSpPr>
      <p:grpSpPr>
        <a:xfrm>
          <a:off x="0" y="0"/>
          <a:ext cx="0" cy="0"/>
          <a:chOff x="0" y="0"/>
          <a:chExt cx="0" cy="0"/>
        </a:xfrm>
      </p:grpSpPr>
      <p:sp>
        <p:nvSpPr>
          <p:cNvPr id="408" name="Google Shape;408;p68"/>
          <p:cNvSpPr/>
          <p:nvPr/>
        </p:nvSpPr>
        <p:spPr>
          <a:xfrm>
            <a:off x="1388145" y="4691187"/>
            <a:ext cx="929337" cy="995874"/>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95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409" name="Google Shape;409;p68"/>
          <p:cNvSpPr/>
          <p:nvPr/>
        </p:nvSpPr>
        <p:spPr>
          <a:xfrm>
            <a:off x="2509482" y="4691187"/>
            <a:ext cx="1570152" cy="1468176"/>
          </a:xfrm>
          <a:prstGeom prst="rect">
            <a:avLst/>
          </a:prstGeom>
          <a:noFill/>
          <a:ln cap="flat" cmpd="sng" w="38100">
            <a:solidFill>
              <a:srgbClr val="8BBA91"/>
            </a:solidFill>
            <a:prstDash val="solid"/>
            <a:miter lim="800000"/>
            <a:headEnd len="sm" w="sm" type="none"/>
            <a:tailEnd len="sm" w="sm" type="none"/>
          </a:ln>
        </p:spPr>
        <p:txBody>
          <a:bodyPr anchorCtr="0" anchor="t" bIns="182875" lIns="182875" spcFirstLastPara="1" rIns="182875" wrap="square" tIns="180000">
            <a:noAutofit/>
          </a:bodyPr>
          <a:lstStyle/>
          <a:p>
            <a:pPr indent="0" lvl="0" marL="0" marR="0" rtl="0" algn="l">
              <a:lnSpc>
                <a:spcPct val="95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410" name="Google Shape;410;p68"/>
          <p:cNvSpPr txBox="1"/>
          <p:nvPr/>
        </p:nvSpPr>
        <p:spPr>
          <a:xfrm>
            <a:off x="630000" y="907199"/>
            <a:ext cx="3448800" cy="3488400"/>
          </a:xfrm>
          <a:prstGeom prst="rect">
            <a:avLst/>
          </a:prstGeom>
          <a:noFill/>
          <a:ln cap="flat" cmpd="sng" w="38100">
            <a:solidFill>
              <a:srgbClr val="8BBA91"/>
            </a:solidFill>
            <a:prstDash val="solid"/>
            <a:round/>
            <a:headEnd len="sm" w="sm" type="none"/>
            <a:tailEnd len="sm" w="sm" type="none"/>
          </a:ln>
        </p:spPr>
        <p:txBody>
          <a:bodyPr anchorCtr="0" anchor="t" bIns="0" lIns="612000" spcFirstLastPara="1" rIns="0" wrap="square" tIns="468000">
            <a:noAutofit/>
          </a:bodyPr>
          <a:lstStyle/>
          <a:p>
            <a:pPr indent="0" lvl="0" marL="0" marR="0" rtl="0" algn="l">
              <a:lnSpc>
                <a:spcPct val="90000"/>
              </a:lnSpc>
              <a:spcBef>
                <a:spcPts val="0"/>
              </a:spcBef>
              <a:spcAft>
                <a:spcPts val="0"/>
              </a:spcAft>
              <a:buClr>
                <a:srgbClr val="000000"/>
              </a:buClr>
              <a:buSzPts val="5400"/>
              <a:buFont typeface="Arial"/>
              <a:buNone/>
            </a:pPr>
            <a:r>
              <a:t/>
            </a:r>
            <a:endParaRPr b="0" i="0" sz="5400" u="none" cap="none" strike="noStrike">
              <a:solidFill>
                <a:schemeClr val="lt1"/>
              </a:solidFill>
              <a:latin typeface="Trebuchet MS"/>
              <a:ea typeface="Trebuchet MS"/>
              <a:cs typeface="Trebuchet MS"/>
              <a:sym typeface="Trebuchet MS"/>
            </a:endParaRPr>
          </a:p>
        </p:txBody>
      </p:sp>
      <p:sp>
        <p:nvSpPr>
          <p:cNvPr id="411" name="Google Shape;411;p68"/>
          <p:cNvSpPr txBox="1"/>
          <p:nvPr/>
        </p:nvSpPr>
        <p:spPr>
          <a:xfrm>
            <a:off x="938428" y="1115416"/>
            <a:ext cx="2831224" cy="881780"/>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Clr>
                <a:srgbClr val="000000"/>
              </a:buClr>
              <a:buSzPts val="5400"/>
              <a:buFont typeface="Arial"/>
              <a:buNone/>
            </a:pPr>
            <a:r>
              <a:rPr b="1" i="0" lang="en-US" sz="54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412" name="Google Shape;412;p68"/>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13" name="Google Shape;413;p6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ection Header" showMasterSp="0">
  <p:cSld name="Agenda Section Header">
    <p:spTree>
      <p:nvGrpSpPr>
        <p:cNvPr id="414" name="Shape 414"/>
        <p:cNvGrpSpPr/>
        <p:nvPr/>
      </p:nvGrpSpPr>
      <p:grpSpPr>
        <a:xfrm>
          <a:off x="0" y="0"/>
          <a:ext cx="0" cy="0"/>
          <a:chOff x="0" y="0"/>
          <a:chExt cx="0" cy="0"/>
        </a:xfrm>
      </p:grpSpPr>
      <p:sp>
        <p:nvSpPr>
          <p:cNvPr id="415" name="Google Shape;415;p69"/>
          <p:cNvSpPr/>
          <p:nvPr/>
        </p:nvSpPr>
        <p:spPr>
          <a:xfrm>
            <a:off x="1284743" y="1428131"/>
            <a:ext cx="947672" cy="947672"/>
          </a:xfrm>
          <a:prstGeom prst="rect">
            <a:avLst/>
          </a:prstGeom>
          <a:noFill/>
          <a:ln cap="flat" cmpd="sng" w="38100">
            <a:solidFill>
              <a:srgbClr val="8BBA9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16" name="Google Shape;416;p69"/>
          <p:cNvSpPr/>
          <p:nvPr/>
        </p:nvSpPr>
        <p:spPr>
          <a:xfrm>
            <a:off x="1285200" y="2667600"/>
            <a:ext cx="9619200" cy="3200400"/>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
        <p:nvSpPr>
          <p:cNvPr id="417" name="Google Shape;417;p69"/>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18" name="Google Shape;418;p69"/>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Full Width Overview" showMasterSp="0">
  <p:cSld name="Agenda Full Width Overview">
    <p:spTree>
      <p:nvGrpSpPr>
        <p:cNvPr id="419" name="Shape 419"/>
        <p:cNvGrpSpPr/>
        <p:nvPr/>
      </p:nvGrpSpPr>
      <p:grpSpPr>
        <a:xfrm>
          <a:off x="0" y="0"/>
          <a:ext cx="0" cy="0"/>
          <a:chOff x="0" y="0"/>
          <a:chExt cx="0" cy="0"/>
        </a:xfrm>
      </p:grpSpPr>
      <p:sp>
        <p:nvSpPr>
          <p:cNvPr id="420" name="Google Shape;420;p70"/>
          <p:cNvSpPr txBox="1"/>
          <p:nvPr/>
        </p:nvSpPr>
        <p:spPr>
          <a:xfrm>
            <a:off x="630000" y="622800"/>
            <a:ext cx="7189998" cy="47089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3400"/>
              <a:buFont typeface="Merriweather Sans"/>
              <a:buNone/>
            </a:pPr>
            <a:r>
              <a:rPr b="1" i="0" lang="en-US" sz="34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421" name="Google Shape;421;p7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422" name="Google Shape;422;p7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423" name="Google Shape;423;p70"/>
          <p:cNvGrpSpPr/>
          <p:nvPr/>
        </p:nvGrpSpPr>
        <p:grpSpPr>
          <a:xfrm>
            <a:off x="287430" y="1093698"/>
            <a:ext cx="11904570" cy="191294"/>
            <a:chOff x="709461" y="3584644"/>
            <a:chExt cx="11904570" cy="191294"/>
          </a:xfrm>
        </p:grpSpPr>
        <p:cxnSp>
          <p:nvCxnSpPr>
            <p:cNvPr id="424" name="Google Shape;424;p70"/>
            <p:cNvCxnSpPr/>
            <p:nvPr/>
          </p:nvCxnSpPr>
          <p:spPr>
            <a:xfrm>
              <a:off x="921224" y="3680016"/>
              <a:ext cx="11692807" cy="0"/>
            </a:xfrm>
            <a:prstGeom prst="straightConnector1">
              <a:avLst/>
            </a:prstGeom>
            <a:noFill/>
            <a:ln cap="flat" cmpd="sng" w="38100">
              <a:solidFill>
                <a:srgbClr val="8BBA91"/>
              </a:solidFill>
              <a:prstDash val="solid"/>
              <a:miter lim="800000"/>
              <a:headEnd len="sm" w="sm" type="none"/>
              <a:tailEnd len="sm" w="sm" type="none"/>
            </a:ln>
          </p:spPr>
        </p:cxnSp>
        <p:sp>
          <p:nvSpPr>
            <p:cNvPr id="425" name="Google Shape;425;p70"/>
            <p:cNvSpPr/>
            <p:nvPr/>
          </p:nvSpPr>
          <p:spPr>
            <a:xfrm>
              <a:off x="709461" y="3584644"/>
              <a:ext cx="191294" cy="191294"/>
            </a:xfrm>
            <a:prstGeom prst="ellipse">
              <a:avLst/>
            </a:prstGeom>
            <a:noFill/>
            <a:ln cap="rnd" cmpd="sng" w="38100">
              <a:solidFill>
                <a:srgbClr val="8BBA9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Two-Thirds" showMasterSp="0">
  <p:cSld name="Agenda Two-Thirds">
    <p:spTree>
      <p:nvGrpSpPr>
        <p:cNvPr id="426" name="Shape 426"/>
        <p:cNvGrpSpPr/>
        <p:nvPr/>
      </p:nvGrpSpPr>
      <p:grpSpPr>
        <a:xfrm>
          <a:off x="0" y="0"/>
          <a:ext cx="0" cy="0"/>
          <a:chOff x="0" y="0"/>
          <a:chExt cx="0" cy="0"/>
        </a:xfrm>
      </p:grpSpPr>
      <p:pic>
        <p:nvPicPr>
          <p:cNvPr id="427" name="Google Shape;427;p71"/>
          <p:cNvPicPr preferRelativeResize="0"/>
          <p:nvPr/>
        </p:nvPicPr>
        <p:blipFill rotWithShape="1">
          <a:blip r:embed="rId2">
            <a:alphaModFix/>
          </a:blip>
          <a:srcRect b="27" l="29398" r="101" t="8741"/>
          <a:stretch/>
        </p:blipFill>
        <p:spPr>
          <a:xfrm flipH="1">
            <a:off x="3671068" y="0"/>
            <a:ext cx="416951" cy="6858000"/>
          </a:xfrm>
          <a:prstGeom prst="rect">
            <a:avLst/>
          </a:prstGeom>
          <a:noFill/>
          <a:ln>
            <a:noFill/>
          </a:ln>
        </p:spPr>
      </p:pic>
      <p:sp>
        <p:nvSpPr>
          <p:cNvPr id="428" name="Google Shape;428;p71"/>
          <p:cNvSpPr/>
          <p:nvPr/>
        </p:nvSpPr>
        <p:spPr>
          <a:xfrm>
            <a:off x="4080763" y="-1309"/>
            <a:ext cx="8111237" cy="685930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29" name="Google Shape;429;p7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US"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430" name="Google Shape;430;p71"/>
          <p:cNvSpPr txBox="1"/>
          <p:nvPr/>
        </p:nvSpPr>
        <p:spPr>
          <a:xfrm>
            <a:off x="630000" y="3207715"/>
            <a:ext cx="1733372" cy="44319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431" name="Google Shape;431;p7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32" name="Google Shape;432;p7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Section Header" showMasterSp="0">
  <p:cSld name="Agenda D. Section Header">
    <p:bg>
      <p:bgPr>
        <a:solidFill>
          <a:schemeClr val="lt1"/>
        </a:solidFill>
      </p:bgPr>
    </p:bg>
    <p:spTree>
      <p:nvGrpSpPr>
        <p:cNvPr id="433" name="Shape 433"/>
        <p:cNvGrpSpPr/>
        <p:nvPr/>
      </p:nvGrpSpPr>
      <p:grpSpPr>
        <a:xfrm>
          <a:off x="0" y="0"/>
          <a:ext cx="0" cy="0"/>
          <a:chOff x="0" y="0"/>
          <a:chExt cx="0" cy="0"/>
        </a:xfrm>
      </p:grpSpPr>
      <p:sp>
        <p:nvSpPr>
          <p:cNvPr id="434" name="Google Shape;434;p73"/>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35" name="Google Shape;435;p73"/>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p73"/>
          <p:cNvSpPr/>
          <p:nvPr/>
        </p:nvSpPr>
        <p:spPr>
          <a:xfrm>
            <a:off x="1284743" y="1428131"/>
            <a:ext cx="947672" cy="947672"/>
          </a:xfrm>
          <a:prstGeom prst="rect">
            <a:avLst/>
          </a:prstGeom>
          <a:noFill/>
          <a:ln cap="flat" cmpd="sng" w="38100">
            <a:solidFill>
              <a:srgbClr val="8BBA9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37" name="Google Shape;437;p73"/>
          <p:cNvSpPr/>
          <p:nvPr/>
        </p:nvSpPr>
        <p:spPr>
          <a:xfrm>
            <a:off x="1285200" y="2667600"/>
            <a:ext cx="9619200" cy="3200400"/>
          </a:xfrm>
          <a:prstGeom prst="rect">
            <a:avLst/>
          </a:prstGeom>
          <a:noFill/>
          <a:ln cap="flat" cmpd="sng" w="38100">
            <a:solidFill>
              <a:srgbClr val="8BBA9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Full Width Overview" showMasterSp="0">
  <p:cSld name="Agenda D. Full Width Overview">
    <p:bg>
      <p:bgPr>
        <a:solidFill>
          <a:schemeClr val="lt1"/>
        </a:solidFill>
      </p:bgPr>
    </p:bg>
    <p:spTree>
      <p:nvGrpSpPr>
        <p:cNvPr id="438" name="Shape 438"/>
        <p:cNvGrpSpPr/>
        <p:nvPr/>
      </p:nvGrpSpPr>
      <p:grpSpPr>
        <a:xfrm>
          <a:off x="0" y="0"/>
          <a:ext cx="0" cy="0"/>
          <a:chOff x="0" y="0"/>
          <a:chExt cx="0" cy="0"/>
        </a:xfrm>
      </p:grpSpPr>
      <p:sp>
        <p:nvSpPr>
          <p:cNvPr id="439" name="Google Shape;439;p74"/>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40" name="Google Shape;440;p74"/>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1" name="Google Shape;441;p74"/>
          <p:cNvSpPr txBox="1"/>
          <p:nvPr/>
        </p:nvSpPr>
        <p:spPr>
          <a:xfrm>
            <a:off x="630000" y="622800"/>
            <a:ext cx="7189998" cy="470898"/>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A3743"/>
              </a:buClr>
              <a:buSzPts val="3400"/>
              <a:buFont typeface="Merriweather Sans"/>
              <a:buNone/>
            </a:pPr>
            <a:r>
              <a:rPr b="1" i="0" lang="en-US" sz="3400" u="none" cap="none" strike="noStrike">
                <a:solidFill>
                  <a:srgbClr val="1A3743"/>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grpSp>
        <p:nvGrpSpPr>
          <p:cNvPr id="442" name="Google Shape;442;p74"/>
          <p:cNvGrpSpPr/>
          <p:nvPr/>
        </p:nvGrpSpPr>
        <p:grpSpPr>
          <a:xfrm>
            <a:off x="287430" y="1093698"/>
            <a:ext cx="11904570" cy="191294"/>
            <a:chOff x="709461" y="3584644"/>
            <a:chExt cx="11904570" cy="191294"/>
          </a:xfrm>
        </p:grpSpPr>
        <p:cxnSp>
          <p:nvCxnSpPr>
            <p:cNvPr id="443" name="Google Shape;443;p74"/>
            <p:cNvCxnSpPr/>
            <p:nvPr/>
          </p:nvCxnSpPr>
          <p:spPr>
            <a:xfrm>
              <a:off x="921224" y="3680016"/>
              <a:ext cx="11692807" cy="0"/>
            </a:xfrm>
            <a:prstGeom prst="straightConnector1">
              <a:avLst/>
            </a:prstGeom>
            <a:noFill/>
            <a:ln cap="flat" cmpd="sng" w="38100">
              <a:solidFill>
                <a:srgbClr val="8BBA91"/>
              </a:solidFill>
              <a:prstDash val="solid"/>
              <a:miter lim="800000"/>
              <a:headEnd len="sm" w="sm" type="none"/>
              <a:tailEnd len="sm" w="sm" type="none"/>
            </a:ln>
          </p:spPr>
        </p:cxnSp>
        <p:sp>
          <p:nvSpPr>
            <p:cNvPr id="444" name="Google Shape;444;p74"/>
            <p:cNvSpPr/>
            <p:nvPr/>
          </p:nvSpPr>
          <p:spPr>
            <a:xfrm>
              <a:off x="709461" y="3584644"/>
              <a:ext cx="191294" cy="191294"/>
            </a:xfrm>
            <a:prstGeom prst="ellipse">
              <a:avLst/>
            </a:prstGeom>
            <a:noFill/>
            <a:ln cap="rnd" cmpd="sng" w="38100">
              <a:solidFill>
                <a:srgbClr val="8BBA9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gray" showMasterSp="0">
  <p:cSld name="Special gray">
    <p:spTree>
      <p:nvGrpSpPr>
        <p:cNvPr id="47" name="Shape 47"/>
        <p:cNvGrpSpPr/>
        <p:nvPr/>
      </p:nvGrpSpPr>
      <p:grpSpPr>
        <a:xfrm>
          <a:off x="0" y="0"/>
          <a:ext cx="0" cy="0"/>
          <a:chOff x="0" y="0"/>
          <a:chExt cx="0" cy="0"/>
        </a:xfrm>
      </p:grpSpPr>
      <p:sp>
        <p:nvSpPr>
          <p:cNvPr id="48" name="Google Shape;48;p41"/>
          <p:cNvSpPr txBox="1"/>
          <p:nvPr>
            <p:ph type="title"/>
          </p:nvPr>
        </p:nvSpPr>
        <p:spPr>
          <a:xfrm>
            <a:off x="630000" y="622800"/>
            <a:ext cx="10933200"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400"/>
              <a:buFont typeface="Merriweather Sans"/>
              <a:buNone/>
              <a:defRPr b="1" i="0" sz="340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50" name="Google Shape;50;p4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 Two-Thirds" showMasterSp="0">
  <p:cSld name="Agenda D. Two-Thirds">
    <p:spTree>
      <p:nvGrpSpPr>
        <p:cNvPr id="445" name="Shape 445"/>
        <p:cNvGrpSpPr/>
        <p:nvPr/>
      </p:nvGrpSpPr>
      <p:grpSpPr>
        <a:xfrm>
          <a:off x="0" y="0"/>
          <a:ext cx="0" cy="0"/>
          <a:chOff x="0" y="0"/>
          <a:chExt cx="0" cy="0"/>
        </a:xfrm>
      </p:grpSpPr>
      <p:pic>
        <p:nvPicPr>
          <p:cNvPr id="446" name="Google Shape;446;p75"/>
          <p:cNvPicPr preferRelativeResize="0"/>
          <p:nvPr/>
        </p:nvPicPr>
        <p:blipFill rotWithShape="1">
          <a:blip r:embed="rId2">
            <a:alphaModFix/>
          </a:blip>
          <a:srcRect b="27" l="29398" r="101" t="8741"/>
          <a:stretch/>
        </p:blipFill>
        <p:spPr>
          <a:xfrm flipH="1">
            <a:off x="3671068" y="0"/>
            <a:ext cx="416951" cy="6858000"/>
          </a:xfrm>
          <a:prstGeom prst="rect">
            <a:avLst/>
          </a:prstGeom>
          <a:noFill/>
          <a:ln>
            <a:noFill/>
          </a:ln>
        </p:spPr>
      </p:pic>
      <p:sp>
        <p:nvSpPr>
          <p:cNvPr id="447" name="Google Shape;447;p75"/>
          <p:cNvSpPr/>
          <p:nvPr/>
        </p:nvSpPr>
        <p:spPr>
          <a:xfrm>
            <a:off x="4080763" y="-1309"/>
            <a:ext cx="8111237" cy="685930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448" name="Google Shape;448;p7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US"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449" name="Google Shape;449;p75"/>
          <p:cNvSpPr txBox="1"/>
          <p:nvPr/>
        </p:nvSpPr>
        <p:spPr>
          <a:xfrm>
            <a:off x="630000" y="3262145"/>
            <a:ext cx="1297274" cy="3323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2400"/>
              <a:buFont typeface="Arial"/>
              <a:buNone/>
            </a:pPr>
            <a:r>
              <a:rPr b="1" i="0" lang="en-US" sz="2400" u="none" cap="none" strike="noStrike">
                <a:solidFill>
                  <a:schemeClr val="lt1"/>
                </a:solidFill>
                <a:latin typeface="Merriweather Sans"/>
                <a:ea typeface="Merriweather Sans"/>
                <a:cs typeface="Merriweather Sans"/>
                <a:sym typeface="Merriweather Sans"/>
              </a:rPr>
              <a:t>Agenda</a:t>
            </a:r>
            <a:endParaRPr b="0" i="0" sz="1400" u="none" cap="none" strike="noStrike">
              <a:solidFill>
                <a:srgbClr val="000000"/>
              </a:solidFill>
              <a:latin typeface="Arial"/>
              <a:ea typeface="Arial"/>
              <a:cs typeface="Arial"/>
              <a:sym typeface="Arial"/>
            </a:endParaRPr>
          </a:p>
        </p:txBody>
      </p:sp>
      <p:sp>
        <p:nvSpPr>
          <p:cNvPr id="450" name="Google Shape;450;p7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451" name="Google Shape;451;p7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bg>
      <p:bgPr>
        <a:solidFill>
          <a:schemeClr val="lt1"/>
        </a:solidFill>
      </p:bgPr>
    </p:bg>
    <p:spTree>
      <p:nvGrpSpPr>
        <p:cNvPr id="452" name="Shape 45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51" name="Shape 51"/>
        <p:cNvGrpSpPr/>
        <p:nvPr/>
      </p:nvGrpSpPr>
      <p:grpSpPr>
        <a:xfrm>
          <a:off x="0" y="0"/>
          <a:ext cx="0" cy="0"/>
          <a:chOff x="0" y="0"/>
          <a:chExt cx="0" cy="0"/>
        </a:xfrm>
      </p:grpSpPr>
      <p:pic>
        <p:nvPicPr>
          <p:cNvPr id="52" name="Google Shape;52;p40"/>
          <p:cNvPicPr preferRelativeResize="0"/>
          <p:nvPr/>
        </p:nvPicPr>
        <p:blipFill rotWithShape="1">
          <a:blip r:embed="rId2">
            <a:alphaModFix/>
          </a:blip>
          <a:srcRect b="1253" l="0" r="3634" t="0"/>
          <a:stretch/>
        </p:blipFill>
        <p:spPr>
          <a:xfrm flipH="1" rot="-5400000">
            <a:off x="6797461" y="110968"/>
            <a:ext cx="769257" cy="10019821"/>
          </a:xfrm>
          <a:prstGeom prst="rect">
            <a:avLst/>
          </a:prstGeom>
          <a:noFill/>
          <a:ln>
            <a:noFill/>
          </a:ln>
        </p:spPr>
      </p:pic>
      <p:sp>
        <p:nvSpPr>
          <p:cNvPr id="53" name="Google Shape;53;p40"/>
          <p:cNvSpPr/>
          <p:nvPr/>
        </p:nvSpPr>
        <p:spPr>
          <a:xfrm flipH="1">
            <a:off x="0" y="0"/>
            <a:ext cx="12192000" cy="5867335"/>
          </a:xfrm>
          <a:custGeom>
            <a:rect b="b" l="l" r="r" t="t"/>
            <a:pathLst>
              <a:path extrusionOk="0" h="5867335" w="12192000">
                <a:moveTo>
                  <a:pt x="12192000" y="0"/>
                </a:moveTo>
                <a:lnTo>
                  <a:pt x="0" y="0"/>
                </a:lnTo>
                <a:lnTo>
                  <a:pt x="0" y="4945992"/>
                </a:lnTo>
                <a:lnTo>
                  <a:pt x="9041587" y="4945992"/>
                </a:lnTo>
                <a:lnTo>
                  <a:pt x="9974275" y="5867335"/>
                </a:lnTo>
                <a:lnTo>
                  <a:pt x="9974275" y="4945992"/>
                </a:lnTo>
                <a:lnTo>
                  <a:pt x="12192000" y="494599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rebuchet MS"/>
              <a:ea typeface="Trebuchet MS"/>
              <a:cs typeface="Trebuchet MS"/>
              <a:sym typeface="Trebuchet MS"/>
            </a:endParaRPr>
          </a:p>
        </p:txBody>
      </p:sp>
      <p:sp>
        <p:nvSpPr>
          <p:cNvPr id="54" name="Google Shape;54;p40"/>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55" name="Google Shape;55;p40"/>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 Section header line" showMasterSp="0">
  <p:cSld name="D. Section header line">
    <p:bg>
      <p:bgPr>
        <a:solidFill>
          <a:schemeClr val="lt1"/>
        </a:solidFill>
      </p:bgPr>
    </p:bg>
    <p:spTree>
      <p:nvGrpSpPr>
        <p:cNvPr id="56" name="Shape 56"/>
        <p:cNvGrpSpPr/>
        <p:nvPr/>
      </p:nvGrpSpPr>
      <p:grpSpPr>
        <a:xfrm>
          <a:off x="0" y="0"/>
          <a:ext cx="0" cy="0"/>
          <a:chOff x="0" y="0"/>
          <a:chExt cx="0" cy="0"/>
        </a:xfrm>
      </p:grpSpPr>
      <p:sp>
        <p:nvSpPr>
          <p:cNvPr id="57" name="Google Shape;57;p21"/>
          <p:cNvSpPr txBox="1"/>
          <p:nvPr>
            <p:ph type="title"/>
          </p:nvPr>
        </p:nvSpPr>
        <p:spPr>
          <a:xfrm>
            <a:off x="630000" y="3826800"/>
            <a:ext cx="10936800" cy="2041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5400"/>
              <a:buFont typeface="Merriweather Sans"/>
              <a:buNone/>
              <a:defRPr b="1" i="0" sz="540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1"/>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1A3743"/>
              </a:buClr>
              <a:buSzPts val="1000"/>
              <a:buFont typeface="Merriweather Sans"/>
              <a:buNone/>
            </a:pPr>
            <a:fld id="{00000000-1234-1234-1234-123412341234}" type="slidenum">
              <a:rPr b="0" i="0" lang="en-US" sz="1000" u="none" cap="none" strike="noStrike">
                <a:solidFill>
                  <a:srgbClr val="1A3743"/>
                </a:solidFill>
                <a:latin typeface="Merriweather Sans"/>
                <a:ea typeface="Merriweather Sans"/>
                <a:cs typeface="Merriweather Sans"/>
                <a:sym typeface="Merriweather Sans"/>
              </a:rPr>
              <a:t>‹#›</a:t>
            </a:fld>
            <a:endParaRPr b="0" i="0" sz="1000" u="none" cap="none" strike="noStrike">
              <a:solidFill>
                <a:srgbClr val="1A3743"/>
              </a:solidFill>
              <a:latin typeface="Merriweather Sans"/>
              <a:ea typeface="Merriweather Sans"/>
              <a:cs typeface="Merriweather Sans"/>
              <a:sym typeface="Merriweather Sans"/>
            </a:endParaRPr>
          </a:p>
        </p:txBody>
      </p:sp>
      <p:sp>
        <p:nvSpPr>
          <p:cNvPr id="59" name="Google Shape;59;p21"/>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60" name="Google Shape;60;p21"/>
          <p:cNvGrpSpPr/>
          <p:nvPr/>
        </p:nvGrpSpPr>
        <p:grpSpPr>
          <a:xfrm>
            <a:off x="709461" y="3359452"/>
            <a:ext cx="11479126" cy="191294"/>
            <a:chOff x="709461" y="3584644"/>
            <a:chExt cx="11479126" cy="191294"/>
          </a:xfrm>
        </p:grpSpPr>
        <p:cxnSp>
          <p:nvCxnSpPr>
            <p:cNvPr id="61" name="Google Shape;61;p21"/>
            <p:cNvCxnSpPr/>
            <p:nvPr/>
          </p:nvCxnSpPr>
          <p:spPr>
            <a:xfrm>
              <a:off x="921224" y="3680016"/>
              <a:ext cx="11267363" cy="0"/>
            </a:xfrm>
            <a:prstGeom prst="straightConnector1">
              <a:avLst/>
            </a:prstGeom>
            <a:noFill/>
            <a:ln cap="flat" cmpd="sng" w="38100">
              <a:solidFill>
                <a:srgbClr val="1A3743"/>
              </a:solidFill>
              <a:prstDash val="solid"/>
              <a:miter lim="800000"/>
              <a:headEnd len="sm" w="sm" type="none"/>
              <a:tailEnd len="sm" w="sm" type="none"/>
            </a:ln>
          </p:spPr>
        </p:cxnSp>
        <p:sp>
          <p:nvSpPr>
            <p:cNvPr id="62" name="Google Shape;62;p21"/>
            <p:cNvSpPr/>
            <p:nvPr/>
          </p:nvSpPr>
          <p:spPr>
            <a:xfrm>
              <a:off x="709461" y="3584644"/>
              <a:ext cx="191294" cy="191294"/>
            </a:xfrm>
            <a:prstGeom prst="ellipse">
              <a:avLst/>
            </a:prstGeom>
            <a:noFill/>
            <a:ln cap="rnd" cmpd="sng" w="38100">
              <a:solidFill>
                <a:srgbClr val="1A374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grpSp>
    </p:spTree>
  </p:cSld>
  <p:clrMapOvr>
    <a:masterClrMapping/>
  </p:clrMapOvr>
  <mc:AlternateContent>
    <mc:Choice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rrow two third" showMasterSp="0">
  <p:cSld name="Arrow two third">
    <p:spTree>
      <p:nvGrpSpPr>
        <p:cNvPr id="63" name="Shape 63"/>
        <p:cNvGrpSpPr/>
        <p:nvPr/>
      </p:nvGrpSpPr>
      <p:grpSpPr>
        <a:xfrm>
          <a:off x="0" y="0"/>
          <a:ext cx="0" cy="0"/>
          <a:chOff x="0" y="0"/>
          <a:chExt cx="0" cy="0"/>
        </a:xfrm>
      </p:grpSpPr>
      <p:pic>
        <p:nvPicPr>
          <p:cNvPr id="64" name="Google Shape;64;p18"/>
          <p:cNvPicPr preferRelativeResize="0"/>
          <p:nvPr/>
        </p:nvPicPr>
        <p:blipFill rotWithShape="1">
          <a:blip r:embed="rId2">
            <a:alphaModFix/>
          </a:blip>
          <a:srcRect b="0" l="0" r="0" t="0"/>
          <a:stretch/>
        </p:blipFill>
        <p:spPr>
          <a:xfrm>
            <a:off x="7490341" y="3589606"/>
            <a:ext cx="1365250" cy="3382962"/>
          </a:xfrm>
          <a:prstGeom prst="rect">
            <a:avLst/>
          </a:prstGeom>
          <a:noFill/>
          <a:ln>
            <a:noFill/>
          </a:ln>
        </p:spPr>
      </p:pic>
      <p:sp>
        <p:nvSpPr>
          <p:cNvPr id="65" name="Google Shape;65;p18"/>
          <p:cNvSpPr/>
          <p:nvPr/>
        </p:nvSpPr>
        <p:spPr>
          <a:xfrm>
            <a:off x="0" y="0"/>
            <a:ext cx="8446239" cy="6858000"/>
          </a:xfrm>
          <a:custGeom>
            <a:rect b="b" l="l" r="r" t="t"/>
            <a:pathLst>
              <a:path extrusionOk="0" h="6858000" w="8446239">
                <a:moveTo>
                  <a:pt x="0" y="0"/>
                </a:moveTo>
                <a:lnTo>
                  <a:pt x="7645979" y="0"/>
                </a:lnTo>
                <a:lnTo>
                  <a:pt x="8446239" y="3429000"/>
                </a:lnTo>
                <a:lnTo>
                  <a:pt x="7645979" y="6858000"/>
                </a:lnTo>
                <a:lnTo>
                  <a:pt x="0" y="6858000"/>
                </a:lnTo>
                <a:lnTo>
                  <a:pt x="0"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Trebuchet MS"/>
              <a:ea typeface="Trebuchet MS"/>
              <a:cs typeface="Trebuchet MS"/>
              <a:sym typeface="Trebuchet MS"/>
            </a:endParaRPr>
          </a:p>
        </p:txBody>
      </p:sp>
      <p:sp>
        <p:nvSpPr>
          <p:cNvPr id="66" name="Google Shape;66;p18"/>
          <p:cNvSpPr txBox="1"/>
          <p:nvPr>
            <p:ph type="title"/>
          </p:nvPr>
        </p:nvSpPr>
        <p:spPr>
          <a:xfrm>
            <a:off x="630000" y="622800"/>
            <a:ext cx="6256800" cy="47089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1A3743"/>
              </a:buClr>
              <a:buSzPts val="3400"/>
              <a:buFont typeface="Merriweather Sans"/>
              <a:buNone/>
              <a:defRPr b="1" i="0" sz="3400" u="none">
                <a:solidFill>
                  <a:srgbClr val="1A3743"/>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8"/>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lt1"/>
              </a:buClr>
              <a:buSzPts val="1000"/>
              <a:buFont typeface="Merriweather Sans"/>
              <a:buNone/>
            </a:pPr>
            <a:fld id="{00000000-1234-1234-1234-123412341234}" type="slidenum">
              <a:rPr b="0" i="0" lang="en-US" sz="1000" u="none" cap="none" strike="noStrike">
                <a:solidFill>
                  <a:schemeClr val="lt1"/>
                </a:solidFill>
                <a:latin typeface="Merriweather Sans"/>
                <a:ea typeface="Merriweather Sans"/>
                <a:cs typeface="Merriweather Sans"/>
                <a:sym typeface="Merriweather Sans"/>
              </a:rPr>
              <a:t>‹#›</a:t>
            </a:fld>
            <a:endParaRPr b="0" i="0" sz="1000" u="none" cap="none" strike="noStrike">
              <a:solidFill>
                <a:schemeClr val="lt1"/>
              </a:solidFill>
              <a:latin typeface="Merriweather Sans"/>
              <a:ea typeface="Merriweather Sans"/>
              <a:cs typeface="Merriweather Sans"/>
              <a:sym typeface="Merriweather Sans"/>
            </a:endParaRPr>
          </a:p>
        </p:txBody>
      </p:sp>
      <p:sp>
        <p:nvSpPr>
          <p:cNvPr id="68" name="Google Shape;68;p18"/>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1400"/>
              <a:buNone/>
              <a:defRPr b="0" i="0">
                <a:solidFill>
                  <a:schemeClr val="lt1"/>
                </a:solidFill>
                <a:latin typeface="Merriweather Sans"/>
                <a:ea typeface="Merriweather Sans"/>
                <a:cs typeface="Merriweather Sans"/>
                <a:sym typeface="Merriweather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62" Type="http://schemas.openxmlformats.org/officeDocument/2006/relationships/slideLayout" Target="../slideLayouts/slideLayout61.xml"/><Relationship Id="rId61" Type="http://schemas.openxmlformats.org/officeDocument/2006/relationships/slideLayout" Target="../slideLayouts/slideLayout60.xml"/><Relationship Id="rId20" Type="http://schemas.openxmlformats.org/officeDocument/2006/relationships/slideLayout" Target="../slideLayouts/slideLayout19.xml"/><Relationship Id="rId63" Type="http://schemas.openxmlformats.org/officeDocument/2006/relationships/theme" Target="../theme/theme1.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60" Type="http://schemas.openxmlformats.org/officeDocument/2006/relationships/slideLayout" Target="../slideLayouts/slideLayout59.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slideLayout" Target="../slideLayouts/slideLayout54.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57" Type="http://schemas.openxmlformats.org/officeDocument/2006/relationships/slideLayout" Target="../slideLayouts/slideLayout56.xml"/><Relationship Id="rId12" Type="http://schemas.openxmlformats.org/officeDocument/2006/relationships/slideLayout" Target="../slideLayouts/slideLayout11.xml"/><Relationship Id="rId56" Type="http://schemas.openxmlformats.org/officeDocument/2006/relationships/slideLayout" Target="../slideLayouts/slideLayout55.xml"/><Relationship Id="rId15" Type="http://schemas.openxmlformats.org/officeDocument/2006/relationships/slideLayout" Target="../slideLayouts/slideLayout14.xml"/><Relationship Id="rId59" Type="http://schemas.openxmlformats.org/officeDocument/2006/relationships/slideLayout" Target="../slideLayouts/slideLayout58.xml"/><Relationship Id="rId14" Type="http://schemas.openxmlformats.org/officeDocument/2006/relationships/slideLayout" Target="../slideLayouts/slideLayout13.xml"/><Relationship Id="rId58" Type="http://schemas.openxmlformats.org/officeDocument/2006/relationships/slideLayout" Target="../slideLayouts/slideLayout5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A3743">
                <a:alpha val="80000"/>
              </a:srgbClr>
            </a:gs>
            <a:gs pos="100000">
              <a:srgbClr val="1A3743"/>
            </a:gs>
          </a:gsLst>
          <a:lin ang="8100019" scaled="0"/>
        </a:gradFill>
      </p:bgPr>
    </p:bg>
    <p:spTree>
      <p:nvGrpSpPr>
        <p:cNvPr id="10" name="Shape 10"/>
        <p:cNvGrpSpPr/>
        <p:nvPr/>
      </p:nvGrpSpPr>
      <p:grpSpPr>
        <a:xfrm>
          <a:off x="0" y="0"/>
          <a:ext cx="0" cy="0"/>
          <a:chOff x="0" y="0"/>
          <a:chExt cx="0" cy="0"/>
        </a:xfrm>
      </p:grpSpPr>
      <p:pic>
        <p:nvPicPr>
          <p:cNvPr id="11" name="Google Shape;11;p15"/>
          <p:cNvPicPr preferRelativeResize="0"/>
          <p:nvPr/>
        </p:nvPicPr>
        <p:blipFill rotWithShape="1">
          <a:blip r:embed="rId1">
            <a:alphaModFix/>
          </a:blip>
          <a:srcRect b="0" l="0" r="0" t="0"/>
          <a:stretch/>
        </p:blipFill>
        <p:spPr>
          <a:xfrm>
            <a:off x="1588" y="1588"/>
            <a:ext cx="1587" cy="1587"/>
          </a:xfrm>
          <a:prstGeom prst="rect">
            <a:avLst/>
          </a:prstGeom>
          <a:noFill/>
          <a:ln>
            <a:noFill/>
          </a:ln>
        </p:spPr>
      </p:pic>
      <p:sp>
        <p:nvSpPr>
          <p:cNvPr id="12" name="Google Shape;12;p15"/>
          <p:cNvSpPr txBox="1"/>
          <p:nvPr>
            <p:ph idx="10" type="dt"/>
          </p:nvPr>
        </p:nvSpPr>
        <p:spPr>
          <a:xfrm>
            <a:off x="9677400" y="6405036"/>
            <a:ext cx="1482051" cy="153888"/>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7F7F7F"/>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13" name="Google Shape;13;p15"/>
          <p:cNvSpPr txBox="1"/>
          <p:nvPr/>
        </p:nvSpPr>
        <p:spPr>
          <a:xfrm>
            <a:off x="11167872" y="6405036"/>
            <a:ext cx="381000" cy="153888"/>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7F7F7F"/>
              </a:buClr>
              <a:buSzPts val="1000"/>
              <a:buFont typeface="Trebuchet MS"/>
              <a:buNone/>
            </a:pPr>
            <a:fld id="{00000000-1234-1234-1234-123412341234}" type="slidenum">
              <a:rPr b="0" i="0" lang="en-US" sz="1000" u="none" cap="none" strike="noStrike">
                <a:solidFill>
                  <a:srgbClr val="7F7F7F"/>
                </a:solidFill>
                <a:latin typeface="Trebuchet MS"/>
                <a:ea typeface="Trebuchet MS"/>
                <a:cs typeface="Trebuchet MS"/>
                <a:sym typeface="Trebuchet MS"/>
              </a:rPr>
              <a:t>‹#›</a:t>
            </a:fld>
            <a:endParaRPr b="0" i="0" sz="1000" u="none" cap="none" strike="noStrike">
              <a:solidFill>
                <a:srgbClr val="7F7F7F"/>
              </a:solidFill>
              <a:latin typeface="Trebuchet MS"/>
              <a:ea typeface="Trebuchet MS"/>
              <a:cs typeface="Trebuchet MS"/>
              <a:sym typeface="Trebuchet MS"/>
            </a:endParaRPr>
          </a:p>
        </p:txBody>
      </p:sp>
      <p:sp>
        <p:nvSpPr>
          <p:cNvPr id="14" name="Google Shape;14;p15"/>
          <p:cNvSpPr txBox="1"/>
          <p:nvPr>
            <p:ph type="title"/>
          </p:nvPr>
        </p:nvSpPr>
        <p:spPr>
          <a:xfrm>
            <a:off x="630000" y="622800"/>
            <a:ext cx="10933350" cy="332399"/>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2"/>
              </a:buClr>
              <a:buSzPts val="2400"/>
              <a:buFont typeface="Merriweather Sans Light"/>
              <a:buNone/>
              <a:defRPr b="0" i="0" sz="2400" u="none" cap="none" strike="noStrike">
                <a:solidFill>
                  <a:schemeClr val="dk2"/>
                </a:solidFill>
                <a:latin typeface="Merriweather Sans Light"/>
                <a:ea typeface="Merriweather Sans Light"/>
                <a:cs typeface="Merriweather Sans Light"/>
                <a:sym typeface="Merriweather Sans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 name="Google Shape;15;p15"/>
          <p:cNvSpPr txBox="1"/>
          <p:nvPr>
            <p:ph idx="1" type="body"/>
          </p:nvPr>
        </p:nvSpPr>
        <p:spPr>
          <a:xfrm>
            <a:off x="630000" y="1825625"/>
            <a:ext cx="10933350" cy="4351338"/>
          </a:xfrm>
          <a:prstGeom prst="rect">
            <a:avLst/>
          </a:prstGeom>
          <a:noFill/>
          <a:ln>
            <a:noFill/>
          </a:ln>
        </p:spPr>
        <p:txBody>
          <a:bodyPr anchorCtr="0" anchor="t" bIns="0" lIns="0" spcFirstLastPara="1" rIns="0" wrap="square" tIns="0">
            <a:noAutofit/>
          </a:bodyPr>
          <a:lstStyle>
            <a:lvl1pPr indent="-304800" lvl="0" marL="457200" marR="0" rtl="0" algn="l">
              <a:lnSpc>
                <a:spcPct val="110000"/>
              </a:lnSpc>
              <a:spcBef>
                <a:spcPts val="600"/>
              </a:spcBef>
              <a:spcAft>
                <a:spcPts val="0"/>
              </a:spcAft>
              <a:buClr>
                <a:srgbClr val="1A3743"/>
              </a:buClr>
              <a:buSzPts val="1200"/>
              <a:buFont typeface="Arial"/>
              <a:buChar char="​"/>
              <a:defRPr b="0" i="0" sz="1200" u="none" cap="none" strike="noStrike">
                <a:solidFill>
                  <a:srgbClr val="1A3743"/>
                </a:solidFill>
                <a:latin typeface="Merriweather Sans Light"/>
                <a:ea typeface="Merriweather Sans Light"/>
                <a:cs typeface="Merriweather Sans Light"/>
                <a:sym typeface="Merriweather Sans Light"/>
              </a:defRPr>
            </a:lvl1pPr>
            <a:lvl2pPr indent="-304800" lvl="1" marL="914400" marR="0" rtl="0" algn="l">
              <a:lnSpc>
                <a:spcPct val="90000"/>
              </a:lnSpc>
              <a:spcBef>
                <a:spcPts val="300"/>
              </a:spcBef>
              <a:spcAft>
                <a:spcPts val="0"/>
              </a:spcAft>
              <a:buClr>
                <a:schemeClr val="dk2"/>
              </a:buClr>
              <a:buSzPts val="1200"/>
              <a:buFont typeface="Arial"/>
              <a:buChar char="•"/>
              <a:defRPr b="0" i="0" sz="1200" u="none" cap="none" strike="noStrike">
                <a:solidFill>
                  <a:srgbClr val="1A3743"/>
                </a:solidFill>
                <a:latin typeface="Merriweather Sans Light"/>
                <a:ea typeface="Merriweather Sans Light"/>
                <a:cs typeface="Merriweather Sans Light"/>
                <a:sym typeface="Merriweather Sans Light"/>
              </a:defRPr>
            </a:lvl2pPr>
            <a:lvl3pPr indent="-304800" lvl="2" marL="1371600" marR="0" rtl="0" algn="l">
              <a:lnSpc>
                <a:spcPct val="90000"/>
              </a:lnSpc>
              <a:spcBef>
                <a:spcPts val="300"/>
              </a:spcBef>
              <a:spcAft>
                <a:spcPts val="0"/>
              </a:spcAft>
              <a:buClr>
                <a:schemeClr val="dk2"/>
              </a:buClr>
              <a:buSzPts val="1200"/>
              <a:buFont typeface="Trebuchet MS"/>
              <a:buChar char="–"/>
              <a:defRPr b="0" i="0" sz="1200" u="none" cap="none" strike="noStrike">
                <a:solidFill>
                  <a:srgbClr val="1A3743"/>
                </a:solidFill>
                <a:latin typeface="Merriweather Sans Light"/>
                <a:ea typeface="Merriweather Sans Light"/>
                <a:cs typeface="Merriweather Sans Light"/>
                <a:sym typeface="Merriweather Sans Light"/>
              </a:defRPr>
            </a:lvl3pPr>
            <a:lvl4pPr indent="-330200" lvl="3" marL="1828800" marR="0" rtl="0" algn="l">
              <a:lnSpc>
                <a:spcPct val="110000"/>
              </a:lnSpc>
              <a:spcBef>
                <a:spcPts val="300"/>
              </a:spcBef>
              <a:spcAft>
                <a:spcPts val="0"/>
              </a:spcAft>
              <a:buClr>
                <a:schemeClr val="dk2"/>
              </a:buClr>
              <a:buSzPts val="1600"/>
              <a:buFont typeface="Arial"/>
              <a:buChar char="​"/>
              <a:defRPr b="0" i="0" sz="1600" u="none" cap="none" strike="noStrike">
                <a:solidFill>
                  <a:srgbClr val="1A3743"/>
                </a:solidFill>
                <a:latin typeface="Merriweather Sans Light"/>
                <a:ea typeface="Merriweather Sans Light"/>
                <a:cs typeface="Merriweather Sans Light"/>
                <a:sym typeface="Merriweather Sans Light"/>
              </a:defRPr>
            </a:lvl4pPr>
            <a:lvl5pPr indent="-330200" lvl="4" marL="2286000" marR="0" rtl="0" algn="l">
              <a:lnSpc>
                <a:spcPct val="100000"/>
              </a:lnSpc>
              <a:spcBef>
                <a:spcPts val="300"/>
              </a:spcBef>
              <a:spcAft>
                <a:spcPts val="0"/>
              </a:spcAft>
              <a:buClr>
                <a:srgbClr val="1A3743"/>
              </a:buClr>
              <a:buSzPts val="1600"/>
              <a:buFont typeface="Arial"/>
              <a:buChar char="​"/>
              <a:defRPr b="1" i="0" sz="1600" u="none" cap="none" strike="noStrike">
                <a:solidFill>
                  <a:srgbClr val="1A3743"/>
                </a:solidFill>
                <a:latin typeface="Trebuchet MS"/>
                <a:ea typeface="Trebuchet MS"/>
                <a:cs typeface="Trebuchet MS"/>
                <a:sym typeface="Trebuchet MS"/>
              </a:defRPr>
            </a:lvl5pPr>
            <a:lvl6pPr indent="-330200" lvl="5" marL="2743200" marR="0" rtl="0" algn="l">
              <a:lnSpc>
                <a:spcPct val="90000"/>
              </a:lnSpc>
              <a:spcBef>
                <a:spcPts val="300"/>
              </a:spcBef>
              <a:spcAft>
                <a:spcPts val="0"/>
              </a:spcAft>
              <a:buClr>
                <a:schemeClr val="dk2"/>
              </a:buClr>
              <a:buSzPts val="1600"/>
              <a:buFont typeface="Arial"/>
              <a:buChar char="•"/>
              <a:defRPr b="0" i="0" sz="1600" u="none" cap="none" strike="noStrike">
                <a:solidFill>
                  <a:srgbClr val="1A3743"/>
                </a:solidFill>
                <a:latin typeface="Merriweather Sans Light"/>
                <a:ea typeface="Merriweather Sans Light"/>
                <a:cs typeface="Merriweather Sans Light"/>
                <a:sym typeface="Merriweather Sans Light"/>
              </a:defRPr>
            </a:lvl6pPr>
            <a:lvl7pPr indent="-508000" lvl="6" marL="3200400" marR="0" rtl="0" algn="l">
              <a:lnSpc>
                <a:spcPct val="90000"/>
              </a:lnSpc>
              <a:spcBef>
                <a:spcPts val="900"/>
              </a:spcBef>
              <a:spcAft>
                <a:spcPts val="0"/>
              </a:spcAft>
              <a:buClr>
                <a:srgbClr val="1A3743"/>
              </a:buClr>
              <a:buSzPts val="4400"/>
              <a:buFont typeface="Arial"/>
              <a:buChar char="​"/>
              <a:defRPr b="1" i="0" sz="4400" u="none" cap="none" strike="noStrike">
                <a:solidFill>
                  <a:srgbClr val="1A3743"/>
                </a:solidFill>
                <a:latin typeface="Merriweather Sans"/>
                <a:ea typeface="Merriweather Sans"/>
                <a:cs typeface="Merriweather Sans"/>
                <a:sym typeface="Merriweather Sans"/>
              </a:defRPr>
            </a:lvl7pPr>
            <a:lvl8pPr indent="-571500" lvl="7" marL="3657600" marR="0" rtl="0" algn="l">
              <a:lnSpc>
                <a:spcPct val="90000"/>
              </a:lnSpc>
              <a:spcBef>
                <a:spcPts val="900"/>
              </a:spcBef>
              <a:spcAft>
                <a:spcPts val="0"/>
              </a:spcAft>
              <a:buClr>
                <a:srgbClr val="1A3743"/>
              </a:buClr>
              <a:buSzPts val="5400"/>
              <a:buFont typeface="Arial"/>
              <a:buChar char="​"/>
              <a:defRPr b="1" i="0" sz="5400" u="none" cap="none" strike="noStrike">
                <a:solidFill>
                  <a:srgbClr val="1A3743"/>
                </a:solidFill>
                <a:latin typeface="Merriweather Sans"/>
                <a:ea typeface="Merriweather Sans"/>
                <a:cs typeface="Merriweather Sans"/>
                <a:sym typeface="Merriweather Sans"/>
              </a:defRPr>
            </a:lvl8pPr>
            <a:lvl9pPr indent="-381000" lvl="8" marL="4114800" marR="0" rtl="0" algn="l">
              <a:lnSpc>
                <a:spcPct val="100000"/>
              </a:lnSpc>
              <a:spcBef>
                <a:spcPts val="0"/>
              </a:spcBef>
              <a:spcAft>
                <a:spcPts val="900"/>
              </a:spcAft>
              <a:buClr>
                <a:srgbClr val="1A3743"/>
              </a:buClr>
              <a:buSzPts val="2400"/>
              <a:buFont typeface="Arial"/>
              <a:buChar char="​"/>
              <a:defRPr b="0" i="1" sz="2400" u="none" cap="none" strike="noStrike">
                <a:solidFill>
                  <a:srgbClr val="1A3743"/>
                </a:solidFill>
                <a:latin typeface="Merriweather Sans Light"/>
                <a:ea typeface="Merriweather Sans Light"/>
                <a:cs typeface="Merriweather Sans Light"/>
                <a:sym typeface="Merriweather Sans Light"/>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Lst>
  <mc:AlternateContent>
    <mc:Choice Requires="p14">
      <p:transition p14:dur="25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41.png"/><Relationship Id="rId5" Type="http://schemas.openxmlformats.org/officeDocument/2006/relationships/image" Target="../media/image12.png"/><Relationship Id="rId6"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36.png"/><Relationship Id="rId5" Type="http://schemas.openxmlformats.org/officeDocument/2006/relationships/image" Target="../media/image49.gif"/><Relationship Id="rId6"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image" Target="../media/image42.png"/><Relationship Id="rId6"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4.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3.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mailto:berit.barutzki@neuland21.de" TargetMode="External"/><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60.png"/><Relationship Id="rId7"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7.jpg"/><Relationship Id="rId9" Type="http://schemas.openxmlformats.org/officeDocument/2006/relationships/image" Target="../media/image25.jpg"/><Relationship Id="rId5" Type="http://schemas.openxmlformats.org/officeDocument/2006/relationships/image" Target="../media/image14.jpg"/><Relationship Id="rId6" Type="http://schemas.openxmlformats.org/officeDocument/2006/relationships/image" Target="../media/image18.jpg"/><Relationship Id="rId7" Type="http://schemas.openxmlformats.org/officeDocument/2006/relationships/image" Target="../media/image44.jpg"/><Relationship Id="rId8" Type="http://schemas.openxmlformats.org/officeDocument/2006/relationships/image" Target="../media/image45.jpg"/><Relationship Id="rId10"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41.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20f8d8eed77_0_0"/>
          <p:cNvSpPr/>
          <p:nvPr/>
        </p:nvSpPr>
        <p:spPr>
          <a:xfrm>
            <a:off x="0" y="3503100"/>
            <a:ext cx="12192000" cy="3354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g20f8d8eed77_0_0"/>
          <p:cNvSpPr/>
          <p:nvPr/>
        </p:nvSpPr>
        <p:spPr>
          <a:xfrm>
            <a:off x="0" y="0"/>
            <a:ext cx="12192000" cy="3931200"/>
          </a:xfrm>
          <a:prstGeom prst="rect">
            <a:avLst/>
          </a:prstGeom>
          <a:solidFill>
            <a:srgbClr val="003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20f8d8eed77_0_0"/>
          <p:cNvSpPr/>
          <p:nvPr/>
        </p:nvSpPr>
        <p:spPr>
          <a:xfrm>
            <a:off x="4114800" y="5136150"/>
            <a:ext cx="7904700" cy="842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20f8d8eed77_0_0"/>
          <p:cNvSpPr/>
          <p:nvPr/>
        </p:nvSpPr>
        <p:spPr>
          <a:xfrm>
            <a:off x="5388425" y="1323250"/>
            <a:ext cx="6803700" cy="3644100"/>
          </a:xfrm>
          <a:prstGeom prst="rect">
            <a:avLst/>
          </a:prstGeom>
          <a:solidFill>
            <a:srgbClr val="66BB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20f8d8eed77_0_0"/>
          <p:cNvSpPr txBox="1"/>
          <p:nvPr>
            <p:ph type="ctrTitle"/>
          </p:nvPr>
        </p:nvSpPr>
        <p:spPr>
          <a:xfrm>
            <a:off x="5834925" y="1730250"/>
            <a:ext cx="6312000" cy="1414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44"/>
              </a:spcBef>
              <a:spcAft>
                <a:spcPts val="0"/>
              </a:spcAft>
              <a:buSzPts val="5400"/>
              <a:buNone/>
            </a:pPr>
            <a:r>
              <a:rPr lang="en-US" sz="3200"/>
              <a:t>Zwischen Appstore und Vereinsregister - </a:t>
            </a:r>
            <a:endParaRPr sz="3200"/>
          </a:p>
          <a:p>
            <a:pPr indent="0" lvl="0" marL="0" rtl="0" algn="l">
              <a:lnSpc>
                <a:spcPct val="115000"/>
              </a:lnSpc>
              <a:spcBef>
                <a:spcPts val="144"/>
              </a:spcBef>
              <a:spcAft>
                <a:spcPts val="0"/>
              </a:spcAft>
              <a:buSzPts val="5400"/>
              <a:buNone/>
            </a:pPr>
            <a:r>
              <a:rPr b="0" lang="en-US" sz="3200">
                <a:latin typeface="Merriweather Sans Light"/>
                <a:ea typeface="Merriweather Sans Light"/>
                <a:cs typeface="Merriweather Sans Light"/>
                <a:sym typeface="Merriweather Sans Light"/>
              </a:rPr>
              <a:t>Ländliches Ehrenamt auf dem Weg ins digitale Zeitalter</a:t>
            </a:r>
            <a:endParaRPr b="0" sz="3200">
              <a:latin typeface="Merriweather Sans Light"/>
              <a:ea typeface="Merriweather Sans Light"/>
              <a:cs typeface="Merriweather Sans Light"/>
              <a:sym typeface="Merriweather Sans Light"/>
            </a:endParaRPr>
          </a:p>
        </p:txBody>
      </p:sp>
      <p:pic>
        <p:nvPicPr>
          <p:cNvPr id="462" name="Google Shape;462;g20f8d8eed77_0_0"/>
          <p:cNvPicPr preferRelativeResize="0"/>
          <p:nvPr/>
        </p:nvPicPr>
        <p:blipFill rotWithShape="1">
          <a:blip r:embed="rId3">
            <a:alphaModFix/>
          </a:blip>
          <a:srcRect b="0" l="0" r="0" t="0"/>
          <a:stretch/>
        </p:blipFill>
        <p:spPr>
          <a:xfrm>
            <a:off x="4809676" y="5711005"/>
            <a:ext cx="2762139" cy="649326"/>
          </a:xfrm>
          <a:prstGeom prst="rect">
            <a:avLst/>
          </a:prstGeom>
          <a:noFill/>
          <a:ln>
            <a:noFill/>
          </a:ln>
        </p:spPr>
      </p:pic>
      <p:pic>
        <p:nvPicPr>
          <p:cNvPr id="463" name="Google Shape;463;g20f8d8eed77_0_0"/>
          <p:cNvPicPr preferRelativeResize="0"/>
          <p:nvPr/>
        </p:nvPicPr>
        <p:blipFill rotWithShape="1">
          <a:blip r:embed="rId4">
            <a:alphaModFix/>
          </a:blip>
          <a:srcRect b="0" l="0" r="0" t="0"/>
          <a:stretch/>
        </p:blipFill>
        <p:spPr>
          <a:xfrm>
            <a:off x="2819401" y="5341225"/>
            <a:ext cx="1405071" cy="1405074"/>
          </a:xfrm>
          <a:prstGeom prst="rect">
            <a:avLst/>
          </a:prstGeom>
          <a:noFill/>
          <a:ln>
            <a:noFill/>
          </a:ln>
        </p:spPr>
      </p:pic>
      <p:sp>
        <p:nvSpPr>
          <p:cNvPr id="464" name="Google Shape;464;g20f8d8eed77_0_0"/>
          <p:cNvSpPr txBox="1"/>
          <p:nvPr>
            <p:ph idx="2" type="subTitle"/>
          </p:nvPr>
        </p:nvSpPr>
        <p:spPr>
          <a:xfrm>
            <a:off x="5388425" y="5119754"/>
            <a:ext cx="6000900" cy="480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800"/>
              </a:spcAft>
              <a:buClr>
                <a:srgbClr val="1A3743"/>
              </a:buClr>
              <a:buSzPts val="2400"/>
              <a:buNone/>
            </a:pPr>
            <a:r>
              <a:rPr lang="en-US" sz="2100">
                <a:solidFill>
                  <a:srgbClr val="003948"/>
                </a:solidFill>
              </a:rPr>
              <a:t>22. April 2023</a:t>
            </a:r>
            <a:endParaRPr sz="2100">
              <a:solidFill>
                <a:srgbClr val="003948"/>
              </a:solidFill>
            </a:endParaRPr>
          </a:p>
        </p:txBody>
      </p:sp>
      <p:pic>
        <p:nvPicPr>
          <p:cNvPr id="465" name="Google Shape;465;g20f8d8eed77_0_0"/>
          <p:cNvPicPr preferRelativeResize="0"/>
          <p:nvPr/>
        </p:nvPicPr>
        <p:blipFill rotWithShape="1">
          <a:blip r:embed="rId5">
            <a:alphaModFix/>
          </a:blip>
          <a:srcRect b="0" l="0" r="0" t="0"/>
          <a:stretch/>
        </p:blipFill>
        <p:spPr>
          <a:xfrm>
            <a:off x="7931700" y="4967350"/>
            <a:ext cx="1771427" cy="1823574"/>
          </a:xfrm>
          <a:prstGeom prst="rect">
            <a:avLst/>
          </a:prstGeom>
          <a:noFill/>
          <a:ln>
            <a:noFill/>
          </a:ln>
        </p:spPr>
      </p:pic>
      <p:pic>
        <p:nvPicPr>
          <p:cNvPr id="466" name="Google Shape;466;g20f8d8eed77_0_0"/>
          <p:cNvPicPr preferRelativeResize="0"/>
          <p:nvPr/>
        </p:nvPicPr>
        <p:blipFill rotWithShape="1">
          <a:blip r:embed="rId6">
            <a:alphaModFix/>
          </a:blip>
          <a:srcRect b="0" l="0" r="0" t="0"/>
          <a:stretch/>
        </p:blipFill>
        <p:spPr>
          <a:xfrm>
            <a:off x="868863" y="1323250"/>
            <a:ext cx="4555125" cy="364410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2" name="Shape 592"/>
        <p:cNvGrpSpPr/>
        <p:nvPr/>
      </p:nvGrpSpPr>
      <p:grpSpPr>
        <a:xfrm>
          <a:off x="0" y="0"/>
          <a:ext cx="0" cy="0"/>
          <a:chOff x="0" y="0"/>
          <a:chExt cx="0" cy="0"/>
        </a:xfrm>
      </p:grpSpPr>
      <p:sp>
        <p:nvSpPr>
          <p:cNvPr id="593" name="Google Shape;593;g210c9392064_1_1"/>
          <p:cNvSpPr/>
          <p:nvPr/>
        </p:nvSpPr>
        <p:spPr>
          <a:xfrm>
            <a:off x="-332525" y="-76125"/>
            <a:ext cx="8464500" cy="6946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594" name="Google Shape;594;g210c9392064_1_1"/>
          <p:cNvSpPr/>
          <p:nvPr/>
        </p:nvSpPr>
        <p:spPr>
          <a:xfrm>
            <a:off x="8132100" y="-6150"/>
            <a:ext cx="4059900" cy="68703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g210c9392064_1_1"/>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2300" u="none" cap="none" strike="noStrike">
                <a:solidFill>
                  <a:srgbClr val="FFFFFF"/>
                </a:solidFill>
                <a:latin typeface="Merriweather Sans Light"/>
                <a:ea typeface="Merriweather Sans Light"/>
                <a:cs typeface="Merriweather Sans Light"/>
                <a:sym typeface="Merriweather Sans Light"/>
              </a:rPr>
              <a:t>Konstrukt</a:t>
            </a:r>
            <a:br>
              <a:rPr b="0" i="0" lang="en-US" sz="2300" u="none" cap="none" strike="noStrike">
                <a:solidFill>
                  <a:srgbClr val="FFFFFF"/>
                </a:solidFill>
                <a:latin typeface="Merriweather Sans Light"/>
                <a:ea typeface="Merriweather Sans Light"/>
                <a:cs typeface="Merriweather Sans Light"/>
                <a:sym typeface="Merriweather Sans Light"/>
              </a:rPr>
            </a:br>
            <a:r>
              <a:rPr b="0" i="1" lang="en-US" sz="2300" u="none" cap="none" strike="noStrike">
                <a:solidFill>
                  <a:srgbClr val="FFFFFF"/>
                </a:solidFill>
                <a:latin typeface="Merriweather Sans Light"/>
                <a:ea typeface="Merriweather Sans Light"/>
                <a:cs typeface="Merriweather Sans Light"/>
                <a:sym typeface="Merriweather Sans Light"/>
              </a:rPr>
              <a:t>Digitalisierungsindex</a:t>
            </a:r>
            <a:endParaRPr b="0" i="1" sz="2300" u="none" cap="none" strike="noStrike">
              <a:solidFill>
                <a:srgbClr val="FFFFFF"/>
              </a:solidFill>
              <a:latin typeface="Merriweather Sans Light"/>
              <a:ea typeface="Merriweather Sans Light"/>
              <a:cs typeface="Merriweather Sans Light"/>
              <a:sym typeface="Merriweather Sans Light"/>
            </a:endParaRPr>
          </a:p>
        </p:txBody>
      </p:sp>
      <p:sp>
        <p:nvSpPr>
          <p:cNvPr id="596" name="Google Shape;596;g210c9392064_1_1"/>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Digitalisierungsgrad messen - der Digi-Index </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das Model</a:t>
            </a:r>
            <a:endParaRPr b="0" sz="1800">
              <a:solidFill>
                <a:srgbClr val="66BB8F"/>
              </a:solidFill>
              <a:latin typeface="Merriweather Sans Light"/>
              <a:ea typeface="Merriweather Sans Light"/>
              <a:cs typeface="Merriweather Sans Light"/>
              <a:sym typeface="Merriweather Sans Light"/>
            </a:endParaRPr>
          </a:p>
        </p:txBody>
      </p:sp>
      <p:sp>
        <p:nvSpPr>
          <p:cNvPr id="597" name="Google Shape;597;g210c9392064_1_1"/>
          <p:cNvSpPr txBox="1"/>
          <p:nvPr/>
        </p:nvSpPr>
        <p:spPr>
          <a:xfrm>
            <a:off x="628650" y="2025225"/>
            <a:ext cx="7344300" cy="1109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0"/>
              </a:spcBef>
              <a:spcAft>
                <a:spcPts val="0"/>
              </a:spcAft>
              <a:buClr>
                <a:schemeClr val="accent2"/>
              </a:buClr>
              <a:buSzPts val="1600"/>
              <a:buFont typeface="Merriweather Sans"/>
              <a:buChar char="●"/>
            </a:pPr>
            <a:r>
              <a:rPr b="0" i="0" lang="en-US" sz="1600" u="none" cap="none" strike="noStrike">
                <a:solidFill>
                  <a:srgbClr val="003948"/>
                </a:solidFill>
                <a:latin typeface="Merriweather Sans Light"/>
                <a:ea typeface="Merriweather Sans Light"/>
                <a:cs typeface="Merriweather Sans Light"/>
                <a:sym typeface="Merriweather Sans Light"/>
              </a:rPr>
              <a:t>xxx</a:t>
            </a:r>
            <a:endParaRPr b="0" i="0" sz="1600" u="none" cap="none" strike="noStrike">
              <a:solidFill>
                <a:schemeClr val="accent2"/>
              </a:solidFill>
              <a:latin typeface="Merriweather Sans"/>
              <a:ea typeface="Merriweather Sans"/>
              <a:cs typeface="Merriweather Sans"/>
              <a:sym typeface="Merriweather Sans"/>
            </a:endParaRPr>
          </a:p>
          <a:p>
            <a:pPr indent="0" lvl="0" marL="457200" marR="0" rtl="0" algn="l">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400"/>
              <a:buFont typeface="Arial"/>
              <a:buNone/>
            </a:pPr>
            <a:r>
              <a:t/>
            </a:r>
            <a:endParaRPr b="0" i="0" sz="1400" u="none" cap="none" strike="noStrike">
              <a:solidFill>
                <a:srgbClr val="000000"/>
              </a:solidFill>
              <a:latin typeface="Merriweather Sans Light"/>
              <a:ea typeface="Merriweather Sans Light"/>
              <a:cs typeface="Merriweather Sans Light"/>
              <a:sym typeface="Merriweather Sans Light"/>
            </a:endParaRPr>
          </a:p>
        </p:txBody>
      </p:sp>
      <p:pic>
        <p:nvPicPr>
          <p:cNvPr id="598" name="Google Shape;598;g210c9392064_1_1"/>
          <p:cNvPicPr preferRelativeResize="0"/>
          <p:nvPr/>
        </p:nvPicPr>
        <p:blipFill rotWithShape="1">
          <a:blip r:embed="rId3">
            <a:alphaModFix/>
          </a:blip>
          <a:srcRect b="0" l="0" r="0" t="0"/>
          <a:stretch/>
        </p:blipFill>
        <p:spPr>
          <a:xfrm>
            <a:off x="231052" y="1640550"/>
            <a:ext cx="8464500" cy="4881702"/>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20c44fb9aa9_0_41"/>
          <p:cNvSpPr/>
          <p:nvPr/>
        </p:nvSpPr>
        <p:spPr>
          <a:xfrm>
            <a:off x="-332525" y="0"/>
            <a:ext cx="86085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605" name="Google Shape;605;g20c44fb9aa9_0_41"/>
          <p:cNvSpPr/>
          <p:nvPr/>
        </p:nvSpPr>
        <p:spPr>
          <a:xfrm>
            <a:off x="8132100" y="-6150"/>
            <a:ext cx="4059900" cy="68703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g20c44fb9aa9_0_41"/>
          <p:cNvSpPr/>
          <p:nvPr/>
        </p:nvSpPr>
        <p:spPr>
          <a:xfrm>
            <a:off x="8132100" y="-6150"/>
            <a:ext cx="4059900" cy="68703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g20c44fb9aa9_0_41"/>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2300" u="none" cap="none" strike="noStrike">
                <a:solidFill>
                  <a:srgbClr val="FFFFFF"/>
                </a:solidFill>
                <a:latin typeface="Merriweather Sans Light"/>
                <a:ea typeface="Merriweather Sans Light"/>
                <a:cs typeface="Merriweather Sans Light"/>
                <a:sym typeface="Merriweather Sans Light"/>
              </a:rPr>
              <a:t>Die wichtigsten Einflussfaktoren</a:t>
            </a:r>
            <a:endParaRPr b="0" i="0" sz="2300" u="none" cap="none" strike="noStrike">
              <a:solidFill>
                <a:srgbClr val="FFFFFF"/>
              </a:solidFill>
              <a:latin typeface="Merriweather Sans Light"/>
              <a:ea typeface="Merriweather Sans Light"/>
              <a:cs typeface="Merriweather Sans Light"/>
              <a:sym typeface="Merriweather Sans Light"/>
            </a:endParaRPr>
          </a:p>
        </p:txBody>
      </p:sp>
      <p:pic>
        <p:nvPicPr>
          <p:cNvPr id="608" name="Google Shape;608;g20c44fb9aa9_0_41"/>
          <p:cNvPicPr preferRelativeResize="0"/>
          <p:nvPr/>
        </p:nvPicPr>
        <p:blipFill rotWithShape="1">
          <a:blip r:embed="rId3">
            <a:alphaModFix/>
          </a:blip>
          <a:srcRect b="0" l="0" r="0" t="0"/>
          <a:stretch/>
        </p:blipFill>
        <p:spPr>
          <a:xfrm>
            <a:off x="76700" y="1470600"/>
            <a:ext cx="8037225" cy="3790998"/>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20c3e328327_0_934"/>
          <p:cNvSpPr/>
          <p:nvPr/>
        </p:nvSpPr>
        <p:spPr>
          <a:xfrm>
            <a:off x="7904275" y="-76050"/>
            <a:ext cx="4363800" cy="69402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g20c3e328327_0_934"/>
          <p:cNvSpPr/>
          <p:nvPr/>
        </p:nvSpPr>
        <p:spPr>
          <a:xfrm>
            <a:off x="-332525" y="-76125"/>
            <a:ext cx="8464500" cy="6940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616" name="Google Shape;616;g20c3e328327_0_934"/>
          <p:cNvSpPr/>
          <p:nvPr/>
        </p:nvSpPr>
        <p:spPr>
          <a:xfrm>
            <a:off x="90283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2300" u="none" cap="none" strike="noStrike">
                <a:solidFill>
                  <a:schemeClr val="lt1"/>
                </a:solidFill>
                <a:latin typeface="Merriweather Sans Light"/>
                <a:ea typeface="Merriweather Sans Light"/>
                <a:cs typeface="Merriweather Sans Light"/>
                <a:sym typeface="Merriweather Sans Light"/>
              </a:rPr>
              <a:t>Einflussfaktoren auf den Digi-Index</a:t>
            </a:r>
            <a:endParaRPr b="0" i="0" sz="2300" u="none" cap="none" strike="noStrike">
              <a:solidFill>
                <a:srgbClr val="FFFFFF"/>
              </a:solidFill>
              <a:latin typeface="Merriweather Sans Light"/>
              <a:ea typeface="Merriweather Sans Light"/>
              <a:cs typeface="Merriweather Sans Light"/>
              <a:sym typeface="Merriweather Sans Light"/>
            </a:endParaRPr>
          </a:p>
        </p:txBody>
      </p:sp>
      <p:sp>
        <p:nvSpPr>
          <p:cNvPr id="617" name="Google Shape;617;g20c3e328327_0_934"/>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000000"/>
              </a:buClr>
              <a:buSzPts val="1200"/>
              <a:buFont typeface="Arial"/>
              <a:buNone/>
            </a:pPr>
            <a:r>
              <a:rPr lang="en-US" sz="2300"/>
              <a:t>Das Alter der Mitarbeitenden ist ausschlaggebend.</a:t>
            </a:r>
            <a:endParaRPr b="0" sz="1800">
              <a:solidFill>
                <a:srgbClr val="66BB8F"/>
              </a:solidFill>
              <a:latin typeface="Merriweather Sans Light"/>
              <a:ea typeface="Merriweather Sans Light"/>
              <a:cs typeface="Merriweather Sans Light"/>
              <a:sym typeface="Merriweather Sans Light"/>
            </a:endParaRPr>
          </a:p>
        </p:txBody>
      </p:sp>
      <p:sp>
        <p:nvSpPr>
          <p:cNvPr id="618" name="Google Shape;618;g20c3e328327_0_934"/>
          <p:cNvSpPr txBox="1"/>
          <p:nvPr/>
        </p:nvSpPr>
        <p:spPr>
          <a:xfrm>
            <a:off x="628650" y="2025225"/>
            <a:ext cx="7344300" cy="110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accent2"/>
              </a:solidFill>
              <a:latin typeface="Merriweather Sans"/>
              <a:ea typeface="Merriweather Sans"/>
              <a:cs typeface="Merriweather Sans"/>
              <a:sym typeface="Merriweather Sans"/>
            </a:endParaRPr>
          </a:p>
          <a:p>
            <a:pPr indent="0" lvl="0" marL="457200" marR="0" rtl="0" algn="l">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400"/>
              <a:buFont typeface="Arial"/>
              <a:buNone/>
            </a:pPr>
            <a:r>
              <a:t/>
            </a:r>
            <a:endParaRPr b="0" i="0" sz="1400" u="none" cap="none" strike="noStrike">
              <a:solidFill>
                <a:srgbClr val="000000"/>
              </a:solidFill>
              <a:latin typeface="Merriweather Sans Light"/>
              <a:ea typeface="Merriweather Sans Light"/>
              <a:cs typeface="Merriweather Sans Light"/>
              <a:sym typeface="Merriweather Sans Light"/>
            </a:endParaRPr>
          </a:p>
        </p:txBody>
      </p:sp>
      <p:pic>
        <p:nvPicPr>
          <p:cNvPr id="619" name="Google Shape;619;g20c3e328327_0_934"/>
          <p:cNvPicPr preferRelativeResize="0"/>
          <p:nvPr/>
        </p:nvPicPr>
        <p:blipFill rotWithShape="1">
          <a:blip r:embed="rId3">
            <a:alphaModFix/>
          </a:blip>
          <a:srcRect b="0" l="0" r="0" t="0"/>
          <a:stretch/>
        </p:blipFill>
        <p:spPr>
          <a:xfrm>
            <a:off x="1314899" y="1069475"/>
            <a:ext cx="6360850" cy="5789352"/>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20c44fb9aa9_0_4"/>
          <p:cNvSpPr/>
          <p:nvPr/>
        </p:nvSpPr>
        <p:spPr>
          <a:xfrm>
            <a:off x="-332525" y="-76125"/>
            <a:ext cx="8236800" cy="6940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626" name="Google Shape;626;g20c44fb9aa9_0_4"/>
          <p:cNvSpPr/>
          <p:nvPr/>
        </p:nvSpPr>
        <p:spPr>
          <a:xfrm>
            <a:off x="7828075" y="-76050"/>
            <a:ext cx="4363800" cy="69402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g20c44fb9aa9_0_4"/>
          <p:cNvSpPr/>
          <p:nvPr/>
        </p:nvSpPr>
        <p:spPr>
          <a:xfrm>
            <a:off x="8132100" y="-6150"/>
            <a:ext cx="4363800" cy="68703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20c44fb9aa9_0_4"/>
          <p:cNvSpPr/>
          <p:nvPr/>
        </p:nvSpPr>
        <p:spPr>
          <a:xfrm>
            <a:off x="92569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2300" u="none" cap="none" strike="noStrike">
                <a:solidFill>
                  <a:schemeClr val="lt1"/>
                </a:solidFill>
                <a:latin typeface="Merriweather Sans Light"/>
                <a:ea typeface="Merriweather Sans Light"/>
                <a:cs typeface="Merriweather Sans Light"/>
                <a:sym typeface="Merriweather Sans Light"/>
              </a:rPr>
              <a:t>Einflussfaktoren auf den Digi-Index</a:t>
            </a:r>
            <a:endParaRPr b="0" i="0" sz="2300" u="none" cap="none" strike="noStrike">
              <a:solidFill>
                <a:srgbClr val="FFFFFF"/>
              </a:solidFill>
              <a:latin typeface="Merriweather Sans Light"/>
              <a:ea typeface="Merriweather Sans Light"/>
              <a:cs typeface="Merriweather Sans Light"/>
              <a:sym typeface="Merriweather Sans Light"/>
            </a:endParaRPr>
          </a:p>
        </p:txBody>
      </p:sp>
      <p:pic>
        <p:nvPicPr>
          <p:cNvPr id="629" name="Google Shape;629;g20c44fb9aa9_0_4"/>
          <p:cNvPicPr preferRelativeResize="0"/>
          <p:nvPr/>
        </p:nvPicPr>
        <p:blipFill rotWithShape="1">
          <a:blip r:embed="rId3">
            <a:alphaModFix/>
          </a:blip>
          <a:srcRect b="0" l="0" r="0" t="0"/>
          <a:stretch/>
        </p:blipFill>
        <p:spPr>
          <a:xfrm>
            <a:off x="1117150" y="1246750"/>
            <a:ext cx="6017525" cy="5400477"/>
          </a:xfrm>
          <a:prstGeom prst="rect">
            <a:avLst/>
          </a:prstGeom>
          <a:noFill/>
          <a:ln>
            <a:noFill/>
          </a:ln>
        </p:spPr>
      </p:pic>
      <p:sp>
        <p:nvSpPr>
          <p:cNvPr id="630" name="Google Shape;630;g20c44fb9aa9_0_4"/>
          <p:cNvSpPr txBox="1"/>
          <p:nvPr>
            <p:ph type="title"/>
          </p:nvPr>
        </p:nvSpPr>
        <p:spPr>
          <a:xfrm>
            <a:off x="3252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000000"/>
              </a:buClr>
              <a:buSzPts val="1200"/>
              <a:buFont typeface="Arial"/>
              <a:buNone/>
            </a:pPr>
            <a:r>
              <a:rPr lang="en-US" sz="2300"/>
              <a:t>Die Anzahl der Ehrenamtlichen ist relevanter als die Anzahl der Hauptamtlichen oder Mitglieder. </a:t>
            </a:r>
            <a:endParaRPr b="0" sz="1800">
              <a:solidFill>
                <a:srgbClr val="66BB8F"/>
              </a:solidFill>
              <a:latin typeface="Merriweather Sans Light"/>
              <a:ea typeface="Merriweather Sans Light"/>
              <a:cs typeface="Merriweather Sans Light"/>
              <a:sym typeface="Merriweather Sans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g20c44fb9aa9_0_32"/>
          <p:cNvSpPr/>
          <p:nvPr/>
        </p:nvSpPr>
        <p:spPr>
          <a:xfrm>
            <a:off x="-332525" y="-76125"/>
            <a:ext cx="8631600" cy="6940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637" name="Google Shape;637;g20c44fb9aa9_0_32"/>
          <p:cNvSpPr/>
          <p:nvPr/>
        </p:nvSpPr>
        <p:spPr>
          <a:xfrm>
            <a:off x="8132100" y="-76050"/>
            <a:ext cx="4218300" cy="69402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g20c44fb9aa9_0_32"/>
          <p:cNvSpPr/>
          <p:nvPr/>
        </p:nvSpPr>
        <p:spPr>
          <a:xfrm>
            <a:off x="91045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2300" u="none" cap="none" strike="noStrike">
                <a:solidFill>
                  <a:schemeClr val="lt1"/>
                </a:solidFill>
                <a:latin typeface="Merriweather Sans Light"/>
                <a:ea typeface="Merriweather Sans Light"/>
                <a:cs typeface="Merriweather Sans Light"/>
                <a:sym typeface="Merriweather Sans Light"/>
              </a:rPr>
              <a:t>Einflussfaktoren auf den Digi-Index</a:t>
            </a:r>
            <a:endParaRPr b="0" i="0" sz="2300" u="none" cap="none" strike="noStrike">
              <a:solidFill>
                <a:srgbClr val="FFFFFF"/>
              </a:solidFill>
              <a:latin typeface="Merriweather Sans Light"/>
              <a:ea typeface="Merriweather Sans Light"/>
              <a:cs typeface="Merriweather Sans Light"/>
              <a:sym typeface="Merriweather Sans Light"/>
            </a:endParaRPr>
          </a:p>
        </p:txBody>
      </p:sp>
      <p:pic>
        <p:nvPicPr>
          <p:cNvPr id="639" name="Google Shape;639;g20c44fb9aa9_0_32"/>
          <p:cNvPicPr preferRelativeResize="0"/>
          <p:nvPr/>
        </p:nvPicPr>
        <p:blipFill rotWithShape="1">
          <a:blip r:embed="rId3">
            <a:alphaModFix/>
          </a:blip>
          <a:srcRect b="0" l="0" r="0" t="0"/>
          <a:stretch/>
        </p:blipFill>
        <p:spPr>
          <a:xfrm>
            <a:off x="248025" y="1423575"/>
            <a:ext cx="7622025" cy="5206649"/>
          </a:xfrm>
          <a:prstGeom prst="rect">
            <a:avLst/>
          </a:prstGeom>
          <a:noFill/>
          <a:ln>
            <a:noFill/>
          </a:ln>
        </p:spPr>
      </p:pic>
      <p:sp>
        <p:nvSpPr>
          <p:cNvPr id="640" name="Google Shape;640;g20c44fb9aa9_0_32"/>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000000"/>
              </a:buClr>
              <a:buSzPts val="1200"/>
              <a:buFont typeface="Arial"/>
              <a:buNone/>
            </a:pPr>
            <a:r>
              <a:rPr lang="en-US" sz="2300"/>
              <a:t>Es gibt deutliche Unterschiede zwischen den Engagementbereichen.</a:t>
            </a:r>
            <a:endParaRPr b="0" sz="1800">
              <a:solidFill>
                <a:srgbClr val="66BB8F"/>
              </a:solidFill>
              <a:latin typeface="Merriweather Sans Light"/>
              <a:ea typeface="Merriweather Sans Light"/>
              <a:cs typeface="Merriweather Sans Light"/>
              <a:sym typeface="Merriweather Sans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20f8d8eed77_0_2865"/>
          <p:cNvSpPr/>
          <p:nvPr/>
        </p:nvSpPr>
        <p:spPr>
          <a:xfrm>
            <a:off x="-332525" y="-76125"/>
            <a:ext cx="8887200" cy="6940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647" name="Google Shape;647;g20f8d8eed77_0_2865"/>
          <p:cNvSpPr/>
          <p:nvPr/>
        </p:nvSpPr>
        <p:spPr>
          <a:xfrm>
            <a:off x="8208300" y="-76050"/>
            <a:ext cx="4059900" cy="69402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g20f8d8eed77_0_2865"/>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2300" u="none" cap="none" strike="noStrike">
                <a:solidFill>
                  <a:schemeClr val="lt1"/>
                </a:solidFill>
                <a:latin typeface="Merriweather Sans Light"/>
                <a:ea typeface="Merriweather Sans Light"/>
                <a:cs typeface="Merriweather Sans Light"/>
                <a:sym typeface="Merriweather Sans Light"/>
              </a:rPr>
              <a:t>Einflussfaktoren auf den Digi-Index</a:t>
            </a:r>
            <a:endParaRPr b="0" i="0" sz="2300" u="none" cap="none" strike="noStrike">
              <a:solidFill>
                <a:srgbClr val="FFFFFF"/>
              </a:solidFill>
              <a:latin typeface="Merriweather Sans Light"/>
              <a:ea typeface="Merriweather Sans Light"/>
              <a:cs typeface="Merriweather Sans Light"/>
              <a:sym typeface="Merriweather Sans Light"/>
            </a:endParaRPr>
          </a:p>
        </p:txBody>
      </p:sp>
      <p:sp>
        <p:nvSpPr>
          <p:cNvPr id="649" name="Google Shape;649;g20f8d8eed77_0_2865"/>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000000"/>
              </a:buClr>
              <a:buSzPts val="1200"/>
              <a:buFont typeface="Arial"/>
              <a:buNone/>
            </a:pPr>
            <a:r>
              <a:rPr lang="en-US" sz="2300"/>
              <a:t>Großstädte sind digitale Vorreiter. </a:t>
            </a:r>
            <a:endParaRPr b="0" sz="1800">
              <a:solidFill>
                <a:srgbClr val="66BB8F"/>
              </a:solidFill>
              <a:latin typeface="Merriweather Sans Light"/>
              <a:ea typeface="Merriweather Sans Light"/>
              <a:cs typeface="Merriweather Sans Light"/>
              <a:sym typeface="Merriweather Sans Light"/>
            </a:endParaRPr>
          </a:p>
        </p:txBody>
      </p:sp>
      <p:pic>
        <p:nvPicPr>
          <p:cNvPr id="650" name="Google Shape;650;g20f8d8eed77_0_2865"/>
          <p:cNvPicPr preferRelativeResize="0"/>
          <p:nvPr/>
        </p:nvPicPr>
        <p:blipFill rotWithShape="1">
          <a:blip r:embed="rId3">
            <a:alphaModFix/>
          </a:blip>
          <a:srcRect b="0" l="0" r="0" t="0"/>
          <a:stretch/>
        </p:blipFill>
        <p:spPr>
          <a:xfrm>
            <a:off x="1632088" y="1423582"/>
            <a:ext cx="5449926" cy="5335367"/>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0c3e328327_0_944"/>
          <p:cNvSpPr/>
          <p:nvPr/>
        </p:nvSpPr>
        <p:spPr>
          <a:xfrm>
            <a:off x="-332525" y="-113850"/>
            <a:ext cx="8595900" cy="69843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657" name="Google Shape;657;g20c3e328327_0_944"/>
          <p:cNvSpPr/>
          <p:nvPr/>
        </p:nvSpPr>
        <p:spPr>
          <a:xfrm>
            <a:off x="8132100" y="-6150"/>
            <a:ext cx="4059900" cy="6870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g20c3e328327_0_944"/>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chemeClr val="lt1"/>
                </a:solidFill>
                <a:latin typeface="Merriweather Sans Light"/>
                <a:ea typeface="Merriweather Sans Light"/>
                <a:cs typeface="Merriweather Sans Light"/>
                <a:sym typeface="Merriweather Sans Light"/>
              </a:rPr>
              <a:t>“Es  funktioniert sehr gut, wenn der Aufwand oben drüber bei den Gemeinden oder Kommunalverwaltungen liegt.” </a:t>
            </a:r>
            <a:endParaRPr b="0" i="1" sz="1400" u="none" cap="none" strike="noStrike">
              <a:solidFill>
                <a:schemeClr val="lt1"/>
              </a:solidFill>
              <a:latin typeface="Merriweather Sans Light"/>
              <a:ea typeface="Merriweather Sans Light"/>
              <a:cs typeface="Merriweather Sans Light"/>
              <a:sym typeface="Merriweather Sans Light"/>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erriweather Sans Light"/>
              <a:ea typeface="Merriweather Sans Light"/>
              <a:cs typeface="Merriweather Sans Light"/>
              <a:sym typeface="Merriweather Sans Light"/>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Merriweather Sans Light"/>
                <a:ea typeface="Merriweather Sans Light"/>
                <a:cs typeface="Merriweather Sans Light"/>
                <a:sym typeface="Merriweather Sans Light"/>
              </a:rPr>
              <a:t>Kleinstädtischer, dörflicher Katastrophenschutz</a:t>
            </a:r>
            <a:endParaRPr b="0" i="0" sz="1400" u="none" cap="none" strike="noStrike">
              <a:solidFill>
                <a:schemeClr val="lt1"/>
              </a:solidFill>
              <a:latin typeface="Merriweather Sans"/>
              <a:ea typeface="Merriweather Sans"/>
              <a:cs typeface="Merriweather Sans"/>
              <a:sym typeface="Merriweather Sans"/>
            </a:endParaRPr>
          </a:p>
        </p:txBody>
      </p:sp>
      <p:sp>
        <p:nvSpPr>
          <p:cNvPr id="659" name="Google Shape;659;g20c3e328327_0_944"/>
          <p:cNvSpPr txBox="1"/>
          <p:nvPr>
            <p:ph type="title"/>
          </p:nvPr>
        </p:nvSpPr>
        <p:spPr>
          <a:xfrm>
            <a:off x="630000" y="3084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Digitalisierungstreibende Faktoren sind oft auf individueller oder organisationaler </a:t>
            </a:r>
            <a:r>
              <a:rPr lang="en-US" sz="2300">
                <a:extLst>
                  <a:ext uri="http://customooxmlschemas.google.com/">
                    <go:slidesCustomData xmlns:go="http://customooxmlschemas.google.com/" textRoundtripDataId="16"/>
                  </a:ext>
                </a:extLst>
              </a:rPr>
              <a:t>Ebene</a:t>
            </a:r>
            <a:r>
              <a:rPr lang="en-US" sz="2300"/>
              <a:t>.</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 </a:t>
            </a:r>
            <a:endParaRPr b="0" sz="1800">
              <a:solidFill>
                <a:srgbClr val="66BB8F"/>
              </a:solidFill>
              <a:latin typeface="Merriweather Sans Light"/>
              <a:ea typeface="Merriweather Sans Light"/>
              <a:cs typeface="Merriweather Sans Light"/>
              <a:sym typeface="Merriweather Sans Light"/>
            </a:endParaRPr>
          </a:p>
        </p:txBody>
      </p:sp>
      <p:sp>
        <p:nvSpPr>
          <p:cNvPr id="660" name="Google Shape;660;g20c3e328327_0_944"/>
          <p:cNvSpPr txBox="1"/>
          <p:nvPr/>
        </p:nvSpPr>
        <p:spPr>
          <a:xfrm>
            <a:off x="9361600" y="3032775"/>
            <a:ext cx="2474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erriweather Sans Light"/>
              <a:ea typeface="Merriweather Sans Light"/>
              <a:cs typeface="Merriweather Sans Light"/>
              <a:sym typeface="Merriweather Sans Light"/>
            </a:endParaRPr>
          </a:p>
        </p:txBody>
      </p:sp>
      <p:grpSp>
        <p:nvGrpSpPr>
          <p:cNvPr id="661" name="Google Shape;661;g20c3e328327_0_944"/>
          <p:cNvGrpSpPr/>
          <p:nvPr/>
        </p:nvGrpSpPr>
        <p:grpSpPr>
          <a:xfrm>
            <a:off x="2932480" y="1100999"/>
            <a:ext cx="5501153" cy="4783174"/>
            <a:chOff x="2256567" y="273306"/>
            <a:chExt cx="4125967" cy="3587470"/>
          </a:xfrm>
        </p:grpSpPr>
        <p:sp>
          <p:nvSpPr>
            <p:cNvPr id="662" name="Google Shape;662;g20c3e328327_0_944"/>
            <p:cNvSpPr/>
            <p:nvPr/>
          </p:nvSpPr>
          <p:spPr>
            <a:xfrm rot="-6596588">
              <a:off x="2757739" y="1482466"/>
              <a:ext cx="771357" cy="771357"/>
            </a:xfrm>
            <a:prstGeom prst="ellipse">
              <a:avLst/>
            </a:prstGeom>
            <a:solidFill>
              <a:srgbClr val="D9EA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20c3e328327_0_944"/>
            <p:cNvSpPr/>
            <p:nvPr/>
          </p:nvSpPr>
          <p:spPr>
            <a:xfrm rot="-6599386">
              <a:off x="2318596" y="1407533"/>
              <a:ext cx="440541" cy="440541"/>
            </a:xfrm>
            <a:prstGeom prst="ellipse">
              <a:avLst/>
            </a:prstGeom>
            <a:solidFill>
              <a:srgbClr val="D9EA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g20c3e328327_0_944"/>
            <p:cNvSpPr/>
            <p:nvPr/>
          </p:nvSpPr>
          <p:spPr>
            <a:xfrm>
              <a:off x="2573333" y="2346976"/>
              <a:ext cx="1513800" cy="1513800"/>
            </a:xfrm>
            <a:prstGeom prst="ellipse">
              <a:avLst/>
            </a:prstGeom>
            <a:solidFill>
              <a:srgbClr val="77C198"/>
            </a:solid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t/>
              </a:r>
              <a:endParaRPr b="1" i="0" sz="1600" u="none" cap="none" strike="noStrike">
                <a:solidFill>
                  <a:schemeClr val="lt1"/>
                </a:solidFill>
                <a:latin typeface="Merriweather Sans"/>
                <a:ea typeface="Merriweather Sans"/>
                <a:cs typeface="Merriweather Sans"/>
                <a:sym typeface="Merriweather Sans"/>
              </a:endParaRPr>
            </a:p>
            <a:p>
              <a:pPr indent="0" lvl="0" marL="0" marR="0" rtl="0" algn="l">
                <a:lnSpc>
                  <a:spcPct val="115000"/>
                </a:lnSpc>
                <a:spcBef>
                  <a:spcPts val="800"/>
                </a:spcBef>
                <a:spcAft>
                  <a:spcPts val="0"/>
                </a:spcAft>
                <a:buClr>
                  <a:srgbClr val="000000"/>
                </a:buClr>
                <a:buSzPts val="1600"/>
                <a:buFont typeface="Arial"/>
                <a:buNone/>
              </a:pPr>
              <a:r>
                <a:rPr b="1" i="0" lang="en-US" sz="1600" u="none" cap="none" strike="noStrike">
                  <a:solidFill>
                    <a:schemeClr val="lt1"/>
                  </a:solidFill>
                  <a:latin typeface="Merriweather Sans"/>
                  <a:ea typeface="Merriweather Sans"/>
                  <a:cs typeface="Merriweather Sans"/>
                  <a:sym typeface="Merriweather Sans"/>
                </a:rPr>
                <a:t>Lokale </a:t>
              </a:r>
              <a:r>
                <a:rPr b="0" i="0" lang="en-US" sz="1600" u="none" cap="none" strike="noStrike">
                  <a:solidFill>
                    <a:schemeClr val="lt1"/>
                  </a:solidFill>
                  <a:latin typeface="Merriweather Sans"/>
                  <a:ea typeface="Merriweather Sans"/>
                  <a:cs typeface="Merriweather Sans"/>
                  <a:sym typeface="Merriweather Sans"/>
                </a:rPr>
                <a:t>Unter-</a:t>
              </a:r>
              <a:br>
                <a:rPr b="0" i="0" lang="en-US" sz="1600" u="none" cap="none" strike="noStrike">
                  <a:solidFill>
                    <a:schemeClr val="lt1"/>
                  </a:solidFill>
                  <a:latin typeface="Merriweather Sans"/>
                  <a:ea typeface="Merriweather Sans"/>
                  <a:cs typeface="Merriweather Sans"/>
                  <a:sym typeface="Merriweather Sans"/>
                </a:rPr>
              </a:br>
              <a:r>
                <a:rPr b="0" i="0" lang="en-US" sz="1600" u="none" cap="none" strike="noStrike">
                  <a:solidFill>
                    <a:schemeClr val="lt1"/>
                  </a:solidFill>
                  <a:latin typeface="Merriweather Sans"/>
                  <a:ea typeface="Merriweather Sans"/>
                  <a:cs typeface="Merriweather Sans"/>
                  <a:sym typeface="Merriweather Sans"/>
                </a:rPr>
                <a:t>stützungs-</a:t>
              </a:r>
              <a:br>
                <a:rPr b="0" i="0" lang="en-US" sz="1600" u="none" cap="none" strike="noStrike">
                  <a:solidFill>
                    <a:schemeClr val="lt1"/>
                  </a:solidFill>
                  <a:latin typeface="Merriweather Sans"/>
                  <a:ea typeface="Merriweather Sans"/>
                  <a:cs typeface="Merriweather Sans"/>
                  <a:sym typeface="Merriweather Sans"/>
                </a:rPr>
              </a:br>
              <a:r>
                <a:rPr b="0" i="0" lang="en-US" sz="1600" u="none" cap="none" strike="noStrike">
                  <a:solidFill>
                    <a:schemeClr val="lt1"/>
                  </a:solidFill>
                  <a:latin typeface="Merriweather Sans"/>
                  <a:ea typeface="Merriweather Sans"/>
                  <a:cs typeface="Merriweather Sans"/>
                  <a:sym typeface="Merriweather Sans"/>
                </a:rPr>
                <a:t>strukturen </a:t>
              </a:r>
              <a:endParaRPr b="0" i="0" sz="1400" u="none" cap="none" strike="noStrike">
                <a:solidFill>
                  <a:schemeClr val="lt1"/>
                </a:solidFill>
                <a:latin typeface="Merriweather Sans Light"/>
                <a:ea typeface="Merriweather Sans Light"/>
                <a:cs typeface="Merriweather Sans Light"/>
                <a:sym typeface="Merriweather Sans Ligh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5" name="Google Shape;665;g20c3e328327_0_944"/>
            <p:cNvSpPr/>
            <p:nvPr/>
          </p:nvSpPr>
          <p:spPr>
            <a:xfrm>
              <a:off x="4559134" y="273306"/>
              <a:ext cx="1823400" cy="1823400"/>
            </a:xfrm>
            <a:prstGeom prst="ellipse">
              <a:avLst/>
            </a:prstGeom>
            <a:solidFill>
              <a:srgbClr val="77C198"/>
            </a:solid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rPr b="0" i="0" lang="en-US" sz="1600" u="none" cap="none" strike="noStrike">
                  <a:solidFill>
                    <a:schemeClr val="lt1"/>
                  </a:solidFill>
                  <a:latin typeface="Merriweather Sans Light"/>
                  <a:ea typeface="Merriweather Sans Light"/>
                  <a:cs typeface="Merriweather Sans Light"/>
                  <a:sym typeface="Merriweather Sans Light"/>
                </a:rPr>
                <a:t>Digitale Kompetenzen aus </a:t>
              </a:r>
              <a:r>
                <a:rPr b="1" i="0" lang="en-US" sz="1600" u="none" cap="none" strike="noStrike">
                  <a:solidFill>
                    <a:schemeClr val="lt1"/>
                  </a:solidFill>
                  <a:latin typeface="Merriweather Sans"/>
                  <a:ea typeface="Merriweather Sans"/>
                  <a:cs typeface="Merriweather Sans"/>
                  <a:sym typeface="Merriweather Sans"/>
                </a:rPr>
                <a:t>anderen Lebens-</a:t>
              </a:r>
              <a:br>
                <a:rPr b="1" i="0" lang="en-US" sz="1600" u="none" cap="none" strike="noStrike">
                  <a:solidFill>
                    <a:schemeClr val="lt1"/>
                  </a:solidFill>
                  <a:latin typeface="Merriweather Sans"/>
                  <a:ea typeface="Merriweather Sans"/>
                  <a:cs typeface="Merriweather Sans"/>
                  <a:sym typeface="Merriweather Sans"/>
                </a:rPr>
              </a:br>
              <a:r>
                <a:rPr b="1" i="0" lang="en-US" sz="1600" u="none" cap="none" strike="noStrike">
                  <a:solidFill>
                    <a:schemeClr val="lt1"/>
                  </a:solidFill>
                  <a:latin typeface="Merriweather Sans"/>
                  <a:ea typeface="Merriweather Sans"/>
                  <a:cs typeface="Merriweather Sans"/>
                  <a:sym typeface="Merriweather Sans"/>
                </a:rPr>
                <a:t>kontexten </a:t>
              </a:r>
              <a:endParaRPr b="1" i="0" sz="1600" u="none" cap="none" strike="noStrike">
                <a:solidFill>
                  <a:schemeClr val="lt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6" name="Google Shape;666;g20c3e328327_0_944"/>
            <p:cNvSpPr/>
            <p:nvPr/>
          </p:nvSpPr>
          <p:spPr>
            <a:xfrm rot="-6597866">
              <a:off x="3964293" y="3116499"/>
              <a:ext cx="629106" cy="629106"/>
            </a:xfrm>
            <a:prstGeom prst="ellipse">
              <a:avLst/>
            </a:prstGeom>
            <a:solidFill>
              <a:srgbClr val="D9EA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g20c3e328327_0_944"/>
            <p:cNvSpPr/>
            <p:nvPr/>
          </p:nvSpPr>
          <p:spPr>
            <a:xfrm rot="-6597701">
              <a:off x="3267625" y="1113818"/>
              <a:ext cx="274172" cy="274172"/>
            </a:xfrm>
            <a:prstGeom prst="ellipse">
              <a:avLst/>
            </a:prstGeom>
            <a:solidFill>
              <a:srgbClr val="D9EA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8" name="Google Shape;668;g20c3e328327_0_944"/>
          <p:cNvGrpSpPr/>
          <p:nvPr/>
        </p:nvGrpSpPr>
        <p:grpSpPr>
          <a:xfrm>
            <a:off x="5853244" y="3157560"/>
            <a:ext cx="3253519" cy="3253519"/>
            <a:chOff x="4447194" y="1815766"/>
            <a:chExt cx="2440200" cy="2440200"/>
          </a:xfrm>
        </p:grpSpPr>
        <p:sp>
          <p:nvSpPr>
            <p:cNvPr id="669" name="Google Shape;669;g20c3e328327_0_944"/>
            <p:cNvSpPr/>
            <p:nvPr/>
          </p:nvSpPr>
          <p:spPr>
            <a:xfrm>
              <a:off x="4447194" y="1815766"/>
              <a:ext cx="2440200" cy="2440200"/>
            </a:xfrm>
            <a:prstGeom prst="ellipse">
              <a:avLst/>
            </a:prstGeom>
            <a:solidFill>
              <a:srgbClr val="54338B"/>
            </a:solidFill>
            <a:ln>
              <a:noFill/>
            </a:ln>
            <a:effectLst>
              <a:outerShdw blurRad="228600" rotWithShape="0" algn="tl" dir="5400000" dist="50800">
                <a:srgbClr val="000000">
                  <a:alpha val="54509"/>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g20c3e328327_0_944"/>
            <p:cNvSpPr txBox="1"/>
            <p:nvPr/>
          </p:nvSpPr>
          <p:spPr>
            <a:xfrm>
              <a:off x="4735950" y="2504275"/>
              <a:ext cx="1862700" cy="1163400"/>
            </a:xfrm>
            <a:prstGeom prst="rect">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rPr b="0" i="0" lang="en-US" sz="1600" u="none" cap="none" strike="noStrike">
                  <a:solidFill>
                    <a:schemeClr val="lt1"/>
                  </a:solidFill>
                  <a:latin typeface="Merriweather Sans Light"/>
                  <a:ea typeface="Merriweather Sans Light"/>
                  <a:cs typeface="Merriweather Sans Light"/>
                  <a:sym typeface="Merriweather Sans Light"/>
                </a:rPr>
                <a:t>Digitalisierungs-</a:t>
              </a:r>
              <a:br>
                <a:rPr b="0" i="0" lang="en-US" sz="1600" u="none" cap="none" strike="noStrike">
                  <a:solidFill>
                    <a:schemeClr val="lt1"/>
                  </a:solidFill>
                  <a:latin typeface="Merriweather Sans Light"/>
                  <a:ea typeface="Merriweather Sans Light"/>
                  <a:cs typeface="Merriweather Sans Light"/>
                  <a:sym typeface="Merriweather Sans Light"/>
                </a:rPr>
              </a:br>
              <a:r>
                <a:rPr b="0" i="0" lang="en-US" sz="1600" u="none" cap="none" strike="noStrike">
                  <a:solidFill>
                    <a:schemeClr val="lt1"/>
                  </a:solidFill>
                  <a:latin typeface="Merriweather Sans Light"/>
                  <a:ea typeface="Merriweather Sans Light"/>
                  <a:cs typeface="Merriweather Sans Light"/>
                  <a:sym typeface="Merriweather Sans Light"/>
                </a:rPr>
                <a:t>initiativen  von </a:t>
              </a:r>
              <a:r>
                <a:rPr b="1" i="0" lang="en-US" sz="1600" u="none" cap="none" strike="noStrike">
                  <a:solidFill>
                    <a:schemeClr val="lt1"/>
                  </a:solidFill>
                  <a:latin typeface="Merriweather Sans"/>
                  <a:ea typeface="Merriweather Sans"/>
                  <a:cs typeface="Merriweather Sans"/>
                  <a:sym typeface="Merriweather Sans"/>
                </a:rPr>
                <a:t>einzelnen Engagierten</a:t>
              </a:r>
              <a:endParaRPr b="0" i="0" sz="1600" u="none" cap="none" strike="noStrike">
                <a:solidFill>
                  <a:schemeClr val="lt1"/>
                </a:solidFill>
                <a:latin typeface="Merriweather Sans Light"/>
                <a:ea typeface="Merriweather Sans Light"/>
                <a:cs typeface="Merriweather Sans Light"/>
                <a:sym typeface="Merriweather Sans Light"/>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FFFFFF"/>
                </a:solidFill>
                <a:latin typeface="Roboto"/>
                <a:ea typeface="Roboto"/>
                <a:cs typeface="Roboto"/>
                <a:sym typeface="Roboto"/>
              </a:endParaRPr>
            </a:p>
          </p:txBody>
        </p:sp>
      </p:grpSp>
      <p:grpSp>
        <p:nvGrpSpPr>
          <p:cNvPr id="671" name="Google Shape;671;g20c3e328327_0_944"/>
          <p:cNvGrpSpPr/>
          <p:nvPr/>
        </p:nvGrpSpPr>
        <p:grpSpPr>
          <a:xfrm>
            <a:off x="4679599" y="2568625"/>
            <a:ext cx="1898358" cy="1898353"/>
            <a:chOff x="3490737" y="1374053"/>
            <a:chExt cx="1423804" cy="1423800"/>
          </a:xfrm>
        </p:grpSpPr>
        <p:sp>
          <p:nvSpPr>
            <p:cNvPr id="672" name="Google Shape;672;g20c3e328327_0_944"/>
            <p:cNvSpPr/>
            <p:nvPr/>
          </p:nvSpPr>
          <p:spPr>
            <a:xfrm>
              <a:off x="3490737" y="1374053"/>
              <a:ext cx="1423800" cy="1423800"/>
            </a:xfrm>
            <a:prstGeom prst="ellipse">
              <a:avLst/>
            </a:prstGeom>
            <a:solidFill>
              <a:srgbClr val="54338B"/>
            </a:solidFill>
            <a:ln>
              <a:noFill/>
            </a:ln>
            <a:effectLst>
              <a:outerShdw blurRad="228600" rotWithShape="0" algn="tl" dir="5400000" dist="50800">
                <a:srgbClr val="000000">
                  <a:alpha val="54509"/>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g20c3e328327_0_944"/>
            <p:cNvSpPr txBox="1"/>
            <p:nvPr/>
          </p:nvSpPr>
          <p:spPr>
            <a:xfrm>
              <a:off x="3641941" y="1575583"/>
              <a:ext cx="1272600" cy="10362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rPr b="0" i="0" lang="en-US" sz="1600" u="none" cap="none" strike="noStrike">
                  <a:solidFill>
                    <a:schemeClr val="lt1"/>
                  </a:solidFill>
                  <a:latin typeface="Merriweather Sans Light"/>
                  <a:ea typeface="Merriweather Sans Light"/>
                  <a:cs typeface="Merriweather Sans Light"/>
                  <a:sym typeface="Merriweather Sans Light"/>
                </a:rPr>
                <a:t>Offene </a:t>
              </a:r>
              <a:r>
                <a:rPr b="1" i="0" lang="en-US" sz="1600" u="none" cap="none" strike="noStrike">
                  <a:solidFill>
                    <a:schemeClr val="lt1"/>
                  </a:solidFill>
                  <a:latin typeface="Merriweather Sans"/>
                  <a:ea typeface="Merriweather Sans"/>
                  <a:cs typeface="Merriweather Sans"/>
                  <a:sym typeface="Merriweather Sans"/>
                </a:rPr>
                <a:t>Organisations-kultur </a:t>
              </a:r>
              <a:endParaRPr b="1" i="0" sz="1600" u="none" cap="none" strike="noStrike">
                <a:solidFill>
                  <a:schemeClr val="lt1"/>
                </a:solidFill>
                <a:latin typeface="Merriweather Sans"/>
                <a:ea typeface="Merriweather Sans"/>
                <a:cs typeface="Merriweather Sans"/>
                <a:sym typeface="Merriweather Sans"/>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Merriweather Sans Light"/>
                <a:ea typeface="Merriweather Sans Light"/>
                <a:cs typeface="Merriweather Sans Light"/>
                <a:sym typeface="Merriweather Sans Light"/>
              </a:endParaRPr>
            </a:p>
          </p:txBody>
        </p:sp>
      </p:grpSp>
    </p:spTree>
  </p:cSld>
  <p:clrMapOvr>
    <a:masterClrMapping/>
  </p:clrMapOvr>
  <mc:AlternateContent>
    <mc:Choice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20c44fb9aa9_0_54"/>
          <p:cNvSpPr/>
          <p:nvPr/>
        </p:nvSpPr>
        <p:spPr>
          <a:xfrm>
            <a:off x="-315375" y="-135450"/>
            <a:ext cx="8767200" cy="70545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680" name="Google Shape;680;g20c44fb9aa9_0_54"/>
          <p:cNvSpPr/>
          <p:nvPr/>
        </p:nvSpPr>
        <p:spPr>
          <a:xfrm>
            <a:off x="8132100" y="-135450"/>
            <a:ext cx="4059900" cy="6999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lt1"/>
              </a:solidFill>
              <a:latin typeface="Merriweather Sans Light"/>
              <a:ea typeface="Merriweather Sans Light"/>
              <a:cs typeface="Merriweather Sans Light"/>
              <a:sym typeface="Merriweather Sans Light"/>
            </a:endParaRPr>
          </a:p>
        </p:txBody>
      </p:sp>
      <p:sp>
        <p:nvSpPr>
          <p:cNvPr id="681" name="Google Shape;681;g20c44fb9aa9_0_54"/>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1" lang="en-US" sz="1400" u="none" cap="none" strike="noStrike">
                <a:solidFill>
                  <a:schemeClr val="lt1"/>
                </a:solidFill>
                <a:latin typeface="Merriweather Sans Light"/>
                <a:ea typeface="Merriweather Sans Light"/>
                <a:cs typeface="Merriweather Sans Light"/>
                <a:sym typeface="Merriweather Sans Light"/>
              </a:rPr>
              <a:t>“Das kriegt der gar nicht hin. </a:t>
            </a:r>
            <a:endParaRPr b="0" i="1" sz="1400" u="none" cap="none" strike="noStrike">
              <a:solidFill>
                <a:schemeClr val="lt1"/>
              </a:solidFill>
              <a:latin typeface="Merriweather Sans Light"/>
              <a:ea typeface="Merriweather Sans Light"/>
              <a:cs typeface="Merriweather Sans Light"/>
              <a:sym typeface="Merriweather Sans Light"/>
            </a:endParaRPr>
          </a:p>
          <a:p>
            <a:pPr indent="0" lvl="0" marL="0" marR="0" rtl="0" algn="ctr">
              <a:lnSpc>
                <a:spcPct val="90000"/>
              </a:lnSpc>
              <a:spcBef>
                <a:spcPts val="0"/>
              </a:spcBef>
              <a:spcAft>
                <a:spcPts val="0"/>
              </a:spcAft>
              <a:buClr>
                <a:srgbClr val="000000"/>
              </a:buClr>
              <a:buSzPts val="1200"/>
              <a:buFont typeface="Arial"/>
              <a:buNone/>
            </a:pPr>
            <a:r>
              <a:rPr b="0" i="1" lang="en-US" sz="1400" u="none" cap="none" strike="noStrike">
                <a:solidFill>
                  <a:schemeClr val="lt1"/>
                </a:solidFill>
                <a:latin typeface="Merriweather Sans Light"/>
                <a:ea typeface="Merriweather Sans Light"/>
                <a:cs typeface="Merriweather Sans Light"/>
                <a:sym typeface="Merriweather Sans Light"/>
              </a:rPr>
              <a:t>Der kann mit der Kettensäge umgehen, aber E-Mails schreiben – das ist nicht sein Ding.”	</a:t>
            </a:r>
            <a:endParaRPr b="0" i="1" sz="1400" u="none" cap="none" strike="noStrike">
              <a:solidFill>
                <a:schemeClr val="lt1"/>
              </a:solidFill>
              <a:latin typeface="Merriweather Sans Light"/>
              <a:ea typeface="Merriweather Sans Light"/>
              <a:cs typeface="Merriweather Sans Light"/>
              <a:sym typeface="Merriweather Sans Light"/>
            </a:endParaRPr>
          </a:p>
          <a:p>
            <a:pPr indent="0" lvl="0" marL="0" marR="0" rtl="0" algn="ctr">
              <a:lnSpc>
                <a:spcPct val="90000"/>
              </a:lnSpc>
              <a:spcBef>
                <a:spcPts val="0"/>
              </a:spcBef>
              <a:spcAft>
                <a:spcPts val="0"/>
              </a:spcAft>
              <a:buClr>
                <a:srgbClr val="000000"/>
              </a:buClr>
              <a:buSzPts val="1200"/>
              <a:buFont typeface="Arial"/>
              <a:buNone/>
            </a:pPr>
            <a:r>
              <a:t/>
            </a:r>
            <a:endParaRPr b="0" i="0" sz="1400" u="none" cap="none" strike="noStrike">
              <a:solidFill>
                <a:schemeClr val="lt1"/>
              </a:solidFill>
              <a:latin typeface="Merriweather Sans Light"/>
              <a:ea typeface="Merriweather Sans Light"/>
              <a:cs typeface="Merriweather Sans Light"/>
              <a:sym typeface="Merriweather Sans Light"/>
            </a:endParaRPr>
          </a:p>
          <a:p>
            <a:pPr indent="0" lvl="0" marL="0" marR="0" rtl="0" algn="ctr">
              <a:lnSpc>
                <a:spcPct val="90000"/>
              </a:lnSpc>
              <a:spcBef>
                <a:spcPts val="0"/>
              </a:spcBef>
              <a:spcAft>
                <a:spcPts val="0"/>
              </a:spcAft>
              <a:buClr>
                <a:srgbClr val="000000"/>
              </a:buClr>
              <a:buSzPts val="1200"/>
              <a:buFont typeface="Arial"/>
              <a:buNone/>
            </a:pPr>
            <a:r>
              <a:t/>
            </a:r>
            <a:endParaRPr b="0" i="0" sz="1400" u="none" cap="none" strike="noStrike">
              <a:solidFill>
                <a:schemeClr val="lt1"/>
              </a:solidFill>
              <a:latin typeface="Merriweather Sans Light"/>
              <a:ea typeface="Merriweather Sans Light"/>
              <a:cs typeface="Merriweather Sans Light"/>
              <a:sym typeface="Merriweather Sans Light"/>
            </a:endParaRPr>
          </a:p>
          <a:p>
            <a:pPr indent="0" lvl="0" marL="0" marR="0" rtl="0" algn="ctr">
              <a:lnSpc>
                <a:spcPct val="90000"/>
              </a:lnSpc>
              <a:spcBef>
                <a:spcPts val="0"/>
              </a:spcBef>
              <a:spcAft>
                <a:spcPts val="0"/>
              </a:spcAft>
              <a:buClr>
                <a:srgbClr val="000000"/>
              </a:buClr>
              <a:buSzPts val="1200"/>
              <a:buFont typeface="Arial"/>
              <a:buNone/>
            </a:pPr>
            <a:r>
              <a:rPr b="0" i="0" lang="en-US" sz="1400" u="none" cap="none" strike="noStrike">
                <a:solidFill>
                  <a:schemeClr val="lt1"/>
                </a:solidFill>
                <a:latin typeface="Merriweather Sans Light"/>
                <a:ea typeface="Merriweather Sans Light"/>
                <a:cs typeface="Merriweather Sans Light"/>
                <a:sym typeface="Merriweather Sans Light"/>
              </a:rPr>
              <a:t>Verein für ländliche Entwicklung</a:t>
            </a:r>
            <a:endParaRPr b="0" i="0" sz="1400" u="none" cap="none" strike="noStrike">
              <a:solidFill>
                <a:schemeClr val="lt1"/>
              </a:solidFill>
              <a:latin typeface="Merriweather Sans"/>
              <a:ea typeface="Merriweather Sans"/>
              <a:cs typeface="Merriweather Sans"/>
              <a:sym typeface="Merriweather Sans"/>
            </a:endParaRPr>
          </a:p>
        </p:txBody>
      </p:sp>
      <p:sp>
        <p:nvSpPr>
          <p:cNvPr id="682" name="Google Shape;682;g20c44fb9aa9_0_54"/>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Digitalisierungshemmende Faktoren sind vielfältig und organisationsübergreifend.</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Ergebnisse </a:t>
            </a:r>
            <a:endParaRPr b="0" sz="1800">
              <a:solidFill>
                <a:srgbClr val="66BB8F"/>
              </a:solidFill>
              <a:latin typeface="Merriweather Sans Light"/>
              <a:ea typeface="Merriweather Sans Light"/>
              <a:cs typeface="Merriweather Sans Light"/>
              <a:sym typeface="Merriweather Sans Light"/>
            </a:endParaRPr>
          </a:p>
        </p:txBody>
      </p:sp>
      <p:sp>
        <p:nvSpPr>
          <p:cNvPr id="683" name="Google Shape;683;g20c44fb9aa9_0_54"/>
          <p:cNvSpPr txBox="1"/>
          <p:nvPr/>
        </p:nvSpPr>
        <p:spPr>
          <a:xfrm>
            <a:off x="628650" y="2025225"/>
            <a:ext cx="734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800"/>
              </a:spcBef>
              <a:spcAft>
                <a:spcPts val="0"/>
              </a:spcAft>
              <a:buClr>
                <a:srgbClr val="000000"/>
              </a:buClr>
              <a:buSzPts val="1400"/>
              <a:buFont typeface="Arial"/>
              <a:buNone/>
            </a:pPr>
            <a:r>
              <a:t/>
            </a:r>
            <a:endParaRPr b="0" i="0" sz="1400" u="none" cap="none" strike="noStrike">
              <a:solidFill>
                <a:srgbClr val="000000"/>
              </a:solidFill>
              <a:latin typeface="Merriweather Sans Light"/>
              <a:ea typeface="Merriweather Sans Light"/>
              <a:cs typeface="Merriweather Sans Light"/>
              <a:sym typeface="Merriweather Sans Light"/>
            </a:endParaRPr>
          </a:p>
        </p:txBody>
      </p:sp>
      <p:grpSp>
        <p:nvGrpSpPr>
          <p:cNvPr id="684" name="Google Shape;684;g20c44fb9aa9_0_54"/>
          <p:cNvGrpSpPr/>
          <p:nvPr/>
        </p:nvGrpSpPr>
        <p:grpSpPr>
          <a:xfrm>
            <a:off x="1761000" y="1469475"/>
            <a:ext cx="6464317" cy="5160051"/>
            <a:chOff x="2178057" y="637343"/>
            <a:chExt cx="5382893" cy="4296820"/>
          </a:xfrm>
        </p:grpSpPr>
        <p:sp>
          <p:nvSpPr>
            <p:cNvPr id="685" name="Google Shape;685;g20c44fb9aa9_0_54"/>
            <p:cNvSpPr/>
            <p:nvPr/>
          </p:nvSpPr>
          <p:spPr>
            <a:xfrm>
              <a:off x="3726396" y="3427563"/>
              <a:ext cx="1533600" cy="1506600"/>
            </a:xfrm>
            <a:prstGeom prst="ellipse">
              <a:avLst/>
            </a:prstGeom>
            <a:solidFill>
              <a:srgbClr val="8BBA91">
                <a:alpha val="6705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Merriweather Sans"/>
                  <a:ea typeface="Merriweather Sans"/>
                  <a:cs typeface="Merriweather Sans"/>
                  <a:sym typeface="Merriweather Sans"/>
                </a:rPr>
                <a:t>Skepsis </a:t>
              </a:r>
              <a:r>
                <a:rPr b="0" i="0" lang="en-US" sz="1600" u="none" cap="none" strike="noStrike">
                  <a:solidFill>
                    <a:schemeClr val="accent1"/>
                  </a:solidFill>
                  <a:latin typeface="Merriweather Sans Light"/>
                  <a:ea typeface="Merriweather Sans Light"/>
                  <a:cs typeface="Merriweather Sans Light"/>
                  <a:sym typeface="Merriweather Sans Light"/>
                </a:rPr>
                <a:t>vs. fehlendem </a:t>
              </a:r>
              <a:r>
                <a:rPr b="1" i="0" lang="en-US" sz="1600" u="none" cap="none" strike="noStrike">
                  <a:solidFill>
                    <a:schemeClr val="accent1"/>
                  </a:solidFill>
                  <a:latin typeface="Merriweather Sans"/>
                  <a:ea typeface="Merriweather Sans"/>
                  <a:cs typeface="Merriweather Sans"/>
                  <a:sym typeface="Merriweather Sans"/>
                </a:rPr>
                <a:t>Mehrwert</a:t>
              </a:r>
              <a:endParaRPr b="1" i="0" sz="1600" u="none" cap="none" strike="noStrike">
                <a:solidFill>
                  <a:schemeClr val="accent1"/>
                </a:solidFill>
                <a:latin typeface="Merriweather Sans"/>
                <a:ea typeface="Merriweather Sans"/>
                <a:cs typeface="Merriweather Sans"/>
                <a:sym typeface="Merriweather Sans"/>
              </a:endParaRPr>
            </a:p>
          </p:txBody>
        </p:sp>
        <p:sp>
          <p:nvSpPr>
            <p:cNvPr id="686" name="Google Shape;686;g20c44fb9aa9_0_54"/>
            <p:cNvSpPr/>
            <p:nvPr/>
          </p:nvSpPr>
          <p:spPr>
            <a:xfrm rot="-6599386">
              <a:off x="2318596" y="1407533"/>
              <a:ext cx="440541" cy="440541"/>
            </a:xfrm>
            <a:prstGeom prst="ellipse">
              <a:avLst/>
            </a:prstGeom>
            <a:solidFill>
              <a:srgbClr val="8BBA91">
                <a:alpha val="6705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Merriweather Sans"/>
                <a:ea typeface="Merriweather Sans"/>
                <a:cs typeface="Merriweather Sans"/>
                <a:sym typeface="Merriweather Sans"/>
              </a:endParaRPr>
            </a:p>
          </p:txBody>
        </p:sp>
        <p:sp>
          <p:nvSpPr>
            <p:cNvPr id="687" name="Google Shape;687;g20c44fb9aa9_0_54"/>
            <p:cNvSpPr/>
            <p:nvPr/>
          </p:nvSpPr>
          <p:spPr>
            <a:xfrm>
              <a:off x="2178057" y="2275031"/>
              <a:ext cx="2029200" cy="1980900"/>
            </a:xfrm>
            <a:prstGeom prst="ellipse">
              <a:avLst/>
            </a:prstGeom>
            <a:solidFill>
              <a:srgbClr val="8BBA91">
                <a:alpha val="6705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Merriweather Sans Light"/>
                  <a:ea typeface="Merriweather Sans Light"/>
                  <a:cs typeface="Merriweather Sans Light"/>
                  <a:sym typeface="Merriweather Sans Light"/>
                </a:rPr>
                <a:t>Unsicherheiten bzgl. </a:t>
              </a:r>
              <a:r>
                <a:rPr b="1" i="0" lang="en-US" sz="1600" u="none" cap="none" strike="noStrike">
                  <a:solidFill>
                    <a:schemeClr val="accent1"/>
                  </a:solidFill>
                  <a:latin typeface="Merriweather Sans"/>
                  <a:ea typeface="Merriweather Sans"/>
                  <a:cs typeface="Merriweather Sans"/>
                  <a:sym typeface="Merriweather Sans"/>
                </a:rPr>
                <a:t>Rechtslage/</a:t>
              </a:r>
              <a:br>
                <a:rPr b="1" i="0" lang="en-US" sz="1600" u="none" cap="none" strike="noStrike">
                  <a:solidFill>
                    <a:schemeClr val="accent1"/>
                  </a:solidFill>
                  <a:latin typeface="Merriweather Sans"/>
                  <a:ea typeface="Merriweather Sans"/>
                  <a:cs typeface="Merriweather Sans"/>
                  <a:sym typeface="Merriweather Sans"/>
                </a:rPr>
              </a:br>
              <a:r>
                <a:rPr b="1" i="0" lang="en-US" sz="1600" u="none" cap="none" strike="noStrike">
                  <a:solidFill>
                    <a:schemeClr val="accent1"/>
                  </a:solidFill>
                  <a:latin typeface="Merriweather Sans"/>
                  <a:ea typeface="Merriweather Sans"/>
                  <a:cs typeface="Merriweather Sans"/>
                  <a:sym typeface="Merriweather Sans"/>
                </a:rPr>
                <a:t>Datenschutz</a:t>
              </a:r>
              <a:endParaRPr b="1" i="0" sz="1400" u="none" cap="none" strike="noStrike">
                <a:solidFill>
                  <a:schemeClr val="accent1"/>
                </a:solidFill>
                <a:latin typeface="Merriweather Sans"/>
                <a:ea typeface="Merriweather Sans"/>
                <a:cs typeface="Merriweather Sans"/>
                <a:sym typeface="Merriweather Sans"/>
              </a:endParaRPr>
            </a:p>
          </p:txBody>
        </p:sp>
        <p:sp>
          <p:nvSpPr>
            <p:cNvPr id="688" name="Google Shape;688;g20c44fb9aa9_0_54"/>
            <p:cNvSpPr/>
            <p:nvPr/>
          </p:nvSpPr>
          <p:spPr>
            <a:xfrm>
              <a:off x="5531750" y="637343"/>
              <a:ext cx="2029200" cy="1980900"/>
            </a:xfrm>
            <a:prstGeom prst="ellipse">
              <a:avLst/>
            </a:prstGeom>
            <a:solidFill>
              <a:srgbClr val="8BBA91">
                <a:alpha val="6705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accent1"/>
                </a:solidFill>
                <a:latin typeface="Merriweather Sans Light"/>
                <a:ea typeface="Merriweather Sans Light"/>
                <a:cs typeface="Merriweather Sans Light"/>
                <a:sym typeface="Merriweather Sans Light"/>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Merriweather Sans Light"/>
                  <a:ea typeface="Merriweather Sans Light"/>
                  <a:cs typeface="Merriweather Sans Light"/>
                  <a:sym typeface="Merriweather Sans Light"/>
                </a:rPr>
                <a:t>Mangelhafte </a:t>
              </a:r>
              <a:r>
                <a:rPr b="1" i="0" lang="en-US" sz="1600" u="none" cap="none" strike="noStrike">
                  <a:solidFill>
                    <a:schemeClr val="accent1"/>
                  </a:solidFill>
                  <a:latin typeface="Merriweather Sans"/>
                  <a:ea typeface="Merriweather Sans"/>
                  <a:cs typeface="Merriweather Sans"/>
                  <a:sym typeface="Merriweather Sans"/>
                </a:rPr>
                <a:t>Kompetenzen </a:t>
              </a:r>
              <a:r>
                <a:rPr b="0" i="0" lang="en-US" sz="1600" u="none" cap="none" strike="noStrike">
                  <a:solidFill>
                    <a:schemeClr val="accent1"/>
                  </a:solidFill>
                  <a:latin typeface="Merriweather Sans Light"/>
                  <a:ea typeface="Merriweather Sans Light"/>
                  <a:cs typeface="Merriweather Sans Light"/>
                  <a:sym typeface="Merriweather Sans Light"/>
                </a:rPr>
                <a:t>oder fehlendes </a:t>
              </a:r>
              <a:r>
                <a:rPr b="1" i="0" lang="en-US" sz="1600" u="none" cap="none" strike="noStrike">
                  <a:solidFill>
                    <a:schemeClr val="accent1"/>
                  </a:solidFill>
                  <a:latin typeface="Merriweather Sans"/>
                  <a:ea typeface="Merriweather Sans"/>
                  <a:cs typeface="Merriweather Sans"/>
                  <a:sym typeface="Merriweather Sans"/>
                </a:rPr>
                <a:t>Wissen</a:t>
              </a:r>
              <a:endParaRPr b="1" i="0" sz="1600" u="none" cap="none" strike="noStrike">
                <a:solidFill>
                  <a:schemeClr val="accent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Merriweather Sans"/>
                <a:ea typeface="Merriweather Sans"/>
                <a:cs typeface="Merriweather Sans"/>
                <a:sym typeface="Merriweather Sans"/>
              </a:endParaRPr>
            </a:p>
          </p:txBody>
        </p:sp>
        <p:sp>
          <p:nvSpPr>
            <p:cNvPr id="689" name="Google Shape;689;g20c44fb9aa9_0_54"/>
            <p:cNvSpPr/>
            <p:nvPr/>
          </p:nvSpPr>
          <p:spPr>
            <a:xfrm>
              <a:off x="3148079" y="1345499"/>
              <a:ext cx="1476000" cy="1326600"/>
            </a:xfrm>
            <a:prstGeom prst="ellipse">
              <a:avLst/>
            </a:prstGeom>
            <a:solidFill>
              <a:srgbClr val="8BBA9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Merriweather Sans Light"/>
                  <a:ea typeface="Merriweather Sans Light"/>
                  <a:cs typeface="Merriweather Sans Light"/>
                  <a:sym typeface="Merriweather Sans Light"/>
                </a:rPr>
                <a:t>Breitband-ausbau</a:t>
              </a:r>
              <a:endParaRPr b="0" i="0" sz="1400" u="none" cap="none" strike="noStrike">
                <a:solidFill>
                  <a:schemeClr val="accent1"/>
                </a:solidFill>
                <a:latin typeface="Merriweather Sans"/>
                <a:ea typeface="Merriweather Sans"/>
                <a:cs typeface="Merriweather Sans"/>
                <a:sym typeface="Merriweather Sans"/>
              </a:endParaRPr>
            </a:p>
          </p:txBody>
        </p:sp>
        <p:sp>
          <p:nvSpPr>
            <p:cNvPr id="690" name="Google Shape;690;g20c44fb9aa9_0_54"/>
            <p:cNvSpPr/>
            <p:nvPr/>
          </p:nvSpPr>
          <p:spPr>
            <a:xfrm rot="-6597701">
              <a:off x="3267625" y="1113818"/>
              <a:ext cx="274172" cy="274172"/>
            </a:xfrm>
            <a:prstGeom prst="ellipse">
              <a:avLst/>
            </a:prstGeom>
            <a:solidFill>
              <a:srgbClr val="8BBA91">
                <a:alpha val="6705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Merriweather Sans"/>
                <a:ea typeface="Merriweather Sans"/>
                <a:cs typeface="Merriweather Sans"/>
                <a:sym typeface="Merriweather Sans"/>
              </a:endParaRPr>
            </a:p>
          </p:txBody>
        </p:sp>
      </p:grpSp>
      <p:grpSp>
        <p:nvGrpSpPr>
          <p:cNvPr id="691" name="Google Shape;691;g20c44fb9aa9_0_54"/>
          <p:cNvGrpSpPr/>
          <p:nvPr/>
        </p:nvGrpSpPr>
        <p:grpSpPr>
          <a:xfrm>
            <a:off x="5521431" y="2960843"/>
            <a:ext cx="2930436" cy="2930436"/>
            <a:chOff x="4447194" y="1815766"/>
            <a:chExt cx="2440200" cy="2440200"/>
          </a:xfrm>
        </p:grpSpPr>
        <p:sp>
          <p:nvSpPr>
            <p:cNvPr id="692" name="Google Shape;692;g20c44fb9aa9_0_54"/>
            <p:cNvSpPr/>
            <p:nvPr/>
          </p:nvSpPr>
          <p:spPr>
            <a:xfrm>
              <a:off x="4447194" y="1815766"/>
              <a:ext cx="2440200" cy="2440200"/>
            </a:xfrm>
            <a:prstGeom prst="ellipse">
              <a:avLst/>
            </a:prstGeom>
            <a:solidFill>
              <a:srgbClr val="FFF101"/>
            </a:solidFill>
            <a:ln>
              <a:noFill/>
            </a:ln>
            <a:effectLst>
              <a:outerShdw blurRad="228600" rotWithShape="0" algn="tl" dir="5400000" dist="50800">
                <a:srgbClr val="000000">
                  <a:alpha val="54509"/>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693" name="Google Shape;693;g20c44fb9aa9_0_54"/>
            <p:cNvSpPr txBox="1"/>
            <p:nvPr/>
          </p:nvSpPr>
          <p:spPr>
            <a:xfrm>
              <a:off x="4718743" y="2476562"/>
              <a:ext cx="1924200" cy="1184400"/>
            </a:xfrm>
            <a:prstGeom prst="rect">
              <a:avLst/>
            </a:prstGeom>
            <a:solidFill>
              <a:srgbClr val="FFF10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600"/>
                <a:buFont typeface="Arial"/>
                <a:buNone/>
              </a:pPr>
              <a:r>
                <a:rPr b="0" i="0" lang="en-US" sz="2600" u="none" cap="none" strike="noStrike">
                  <a:solidFill>
                    <a:schemeClr val="accent1"/>
                  </a:solidFill>
                  <a:latin typeface="Merriweather Sans Light"/>
                  <a:ea typeface="Merriweather Sans Light"/>
                  <a:cs typeface="Merriweather Sans Light"/>
                  <a:sym typeface="Merriweather Sans Light"/>
                </a:rPr>
                <a:t>Mangelnde </a:t>
              </a:r>
              <a:r>
                <a:rPr b="1" i="0" lang="en-US" sz="2600" u="none" cap="none" strike="noStrike">
                  <a:solidFill>
                    <a:schemeClr val="accent1"/>
                  </a:solidFill>
                  <a:latin typeface="Merriweather Sans"/>
                  <a:ea typeface="Merriweather Sans"/>
                  <a:cs typeface="Merriweather Sans"/>
                  <a:sym typeface="Merriweather Sans"/>
                </a:rPr>
                <a:t>Ressourcen</a:t>
              </a:r>
              <a:endParaRPr b="1" i="0" sz="2600" u="none" cap="none" strike="noStrike">
                <a:solidFill>
                  <a:schemeClr val="accent1"/>
                </a:solidFill>
                <a:latin typeface="Roboto"/>
                <a:ea typeface="Roboto"/>
                <a:cs typeface="Roboto"/>
                <a:sym typeface="Roboto"/>
              </a:endParaRPr>
            </a:p>
          </p:txBody>
        </p:sp>
      </p:grpSp>
      <p:grpSp>
        <p:nvGrpSpPr>
          <p:cNvPr id="694" name="Google Shape;694;g20c44fb9aa9_0_54"/>
          <p:cNvGrpSpPr/>
          <p:nvPr/>
        </p:nvGrpSpPr>
        <p:grpSpPr>
          <a:xfrm>
            <a:off x="4369299" y="2658275"/>
            <a:ext cx="1898353" cy="1898353"/>
            <a:chOff x="3490737" y="1374053"/>
            <a:chExt cx="1423800" cy="1423800"/>
          </a:xfrm>
        </p:grpSpPr>
        <p:sp>
          <p:nvSpPr>
            <p:cNvPr id="695" name="Google Shape;695;g20c44fb9aa9_0_54"/>
            <p:cNvSpPr/>
            <p:nvPr/>
          </p:nvSpPr>
          <p:spPr>
            <a:xfrm>
              <a:off x="3490737" y="1374053"/>
              <a:ext cx="1423800" cy="1423800"/>
            </a:xfrm>
            <a:prstGeom prst="ellipse">
              <a:avLst/>
            </a:prstGeom>
            <a:solidFill>
              <a:srgbClr val="FFF101"/>
            </a:solidFill>
            <a:ln>
              <a:noFill/>
            </a:ln>
            <a:effectLst>
              <a:outerShdw blurRad="228600" rotWithShape="0" algn="tl" dir="5400000" dist="50800">
                <a:srgbClr val="000000">
                  <a:alpha val="54509"/>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g20c44fb9aa9_0_54"/>
            <p:cNvSpPr txBox="1"/>
            <p:nvPr/>
          </p:nvSpPr>
          <p:spPr>
            <a:xfrm>
              <a:off x="3718754" y="1613603"/>
              <a:ext cx="967800" cy="944700"/>
            </a:xfrm>
            <a:prstGeom prst="rect">
              <a:avLst/>
            </a:prstGeom>
            <a:solidFill>
              <a:srgbClr val="FFF10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accent1"/>
                  </a:solidFill>
                  <a:latin typeface="Merriweather Sans Light"/>
                  <a:ea typeface="Merriweather Sans Light"/>
                  <a:cs typeface="Merriweather Sans Light"/>
                  <a:sym typeface="Merriweather Sans Light"/>
                </a:rPr>
                <a:t>Fehlendes </a:t>
              </a:r>
              <a:r>
                <a:rPr b="1" i="0" lang="en-US" sz="1700" u="none" cap="none" strike="noStrike">
                  <a:solidFill>
                    <a:schemeClr val="accent1"/>
                  </a:solidFill>
                  <a:latin typeface="Merriweather Sans"/>
                  <a:ea typeface="Merriweather Sans"/>
                  <a:cs typeface="Merriweather Sans"/>
                  <a:sym typeface="Merriweather Sans"/>
                </a:rPr>
                <a:t>Budge</a:t>
              </a:r>
              <a:r>
                <a:rPr b="1" i="0" lang="en-US" sz="1700" u="none" cap="none" strike="noStrike">
                  <a:solidFill>
                    <a:schemeClr val="accent1"/>
                  </a:solidFill>
                  <a:latin typeface="Roboto"/>
                  <a:ea typeface="Roboto"/>
                  <a:cs typeface="Roboto"/>
                  <a:sym typeface="Roboto"/>
                </a:rPr>
                <a:t>t</a:t>
              </a:r>
              <a:endParaRPr b="1" i="0" sz="1400" u="none" cap="none" strike="noStrike">
                <a:solidFill>
                  <a:schemeClr val="accent1"/>
                </a:solidFill>
                <a:latin typeface="Roboto"/>
                <a:ea typeface="Roboto"/>
                <a:cs typeface="Roboto"/>
                <a:sym typeface="Roboto"/>
              </a:endParaRPr>
            </a:p>
          </p:txBody>
        </p:sp>
      </p:grpSp>
      <p:grpSp>
        <p:nvGrpSpPr>
          <p:cNvPr id="697" name="Google Shape;697;g20c44fb9aa9_0_54"/>
          <p:cNvGrpSpPr/>
          <p:nvPr/>
        </p:nvGrpSpPr>
        <p:grpSpPr>
          <a:xfrm>
            <a:off x="7493498" y="4944275"/>
            <a:ext cx="1898354" cy="1898534"/>
            <a:chOff x="3490737" y="1374053"/>
            <a:chExt cx="1423801" cy="1423936"/>
          </a:xfrm>
        </p:grpSpPr>
        <p:sp>
          <p:nvSpPr>
            <p:cNvPr id="698" name="Google Shape;698;g20c44fb9aa9_0_54"/>
            <p:cNvSpPr/>
            <p:nvPr/>
          </p:nvSpPr>
          <p:spPr>
            <a:xfrm>
              <a:off x="3490737" y="1374053"/>
              <a:ext cx="1423800" cy="1423800"/>
            </a:xfrm>
            <a:prstGeom prst="ellipse">
              <a:avLst/>
            </a:prstGeom>
            <a:solidFill>
              <a:srgbClr val="FFF101"/>
            </a:solidFill>
            <a:ln>
              <a:noFill/>
            </a:ln>
            <a:effectLst>
              <a:outerShdw blurRad="228600" rotWithShape="0" algn="tl" dir="5400000" dist="50800">
                <a:srgbClr val="000000">
                  <a:alpha val="54509"/>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g20c44fb9aa9_0_54"/>
            <p:cNvSpPr txBox="1"/>
            <p:nvPr/>
          </p:nvSpPr>
          <p:spPr>
            <a:xfrm>
              <a:off x="3490738" y="1543989"/>
              <a:ext cx="1423800" cy="12540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700"/>
                <a:buFont typeface="Arial"/>
                <a:buNone/>
              </a:pPr>
              <a:r>
                <a:rPr b="1" lang="en-US" sz="1700">
                  <a:solidFill>
                    <a:schemeClr val="accent1"/>
                  </a:solidFill>
                  <a:latin typeface="Merriweather Sans"/>
                  <a:ea typeface="Merriweather Sans"/>
                  <a:cs typeface="Merriweather Sans"/>
                  <a:sym typeface="Merriweather Sans"/>
                </a:rPr>
                <a:t>Kontinuität</a:t>
              </a:r>
              <a:endParaRPr b="1" i="0" sz="1700" u="none" cap="none" strike="noStrike">
                <a:solidFill>
                  <a:schemeClr val="accent1"/>
                </a:solidFill>
                <a:latin typeface="Roboto"/>
                <a:ea typeface="Roboto"/>
                <a:cs typeface="Roboto"/>
                <a:sym typeface="Roboto"/>
              </a:endParaRPr>
            </a:p>
          </p:txBody>
        </p:sp>
      </p:grpSp>
    </p:spTree>
  </p:cSld>
  <p:clrMapOvr>
    <a:masterClrMapping/>
  </p:clrMapOvr>
  <mc:AlternateContent>
    <mc:Choice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20c44fb9aa9_0_64"/>
          <p:cNvSpPr/>
          <p:nvPr/>
        </p:nvSpPr>
        <p:spPr>
          <a:xfrm>
            <a:off x="0" y="-86950"/>
            <a:ext cx="8406900" cy="6945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706" name="Google Shape;706;g20c44fb9aa9_0_64"/>
          <p:cNvSpPr/>
          <p:nvPr/>
        </p:nvSpPr>
        <p:spPr>
          <a:xfrm>
            <a:off x="8132100" y="-6150"/>
            <a:ext cx="4059900" cy="68703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g20c44fb9aa9_0_64"/>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300"/>
              <a:buFont typeface="Arial"/>
              <a:buNone/>
            </a:pPr>
            <a:r>
              <a:rPr b="0" i="0" lang="en-US" sz="2300" u="none" cap="none" strike="noStrike">
                <a:solidFill>
                  <a:srgbClr val="FFFFFF"/>
                </a:solidFill>
                <a:latin typeface="Merriweather Sans Light"/>
                <a:ea typeface="Merriweather Sans Light"/>
                <a:cs typeface="Merriweather Sans Light"/>
                <a:sym typeface="Merriweather Sans Light"/>
              </a:rPr>
              <a:t>Breitbandausbau</a:t>
            </a:r>
            <a:endParaRPr b="0" i="0" sz="2300" u="none" cap="none" strike="noStrike">
              <a:solidFill>
                <a:srgbClr val="FFFFFF"/>
              </a:solidFill>
              <a:latin typeface="Merriweather Sans Light"/>
              <a:ea typeface="Merriweather Sans Light"/>
              <a:cs typeface="Merriweather Sans Light"/>
              <a:sym typeface="Merriweather Sans Light"/>
            </a:endParaRPr>
          </a:p>
        </p:txBody>
      </p:sp>
      <p:pic>
        <p:nvPicPr>
          <p:cNvPr id="708" name="Google Shape;708;g20c44fb9aa9_0_64"/>
          <p:cNvPicPr preferRelativeResize="0"/>
          <p:nvPr/>
        </p:nvPicPr>
        <p:blipFill rotWithShape="1">
          <a:blip r:embed="rId3">
            <a:alphaModFix/>
          </a:blip>
          <a:srcRect b="0" l="0" r="0" t="0"/>
          <a:stretch/>
        </p:blipFill>
        <p:spPr>
          <a:xfrm>
            <a:off x="628650" y="1175076"/>
            <a:ext cx="7085100" cy="5479900"/>
          </a:xfrm>
          <a:prstGeom prst="rect">
            <a:avLst/>
          </a:prstGeom>
          <a:noFill/>
          <a:ln>
            <a:noFill/>
          </a:ln>
        </p:spPr>
      </p:pic>
      <p:sp>
        <p:nvSpPr>
          <p:cNvPr id="709" name="Google Shape;709;g20c44fb9aa9_0_64"/>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000000"/>
              </a:buClr>
              <a:buSzPts val="1200"/>
              <a:buFont typeface="Arial"/>
              <a:buNone/>
            </a:pPr>
            <a:r>
              <a:rPr lang="en-US" sz="2300"/>
              <a:t>Die Bedeutung des Breitbandausbaus ist verschwindend gering.</a:t>
            </a:r>
            <a:endParaRPr b="0" sz="1800">
              <a:solidFill>
                <a:srgbClr val="66BB8F"/>
              </a:solidFill>
              <a:latin typeface="Merriweather Sans Light"/>
              <a:ea typeface="Merriweather Sans Light"/>
              <a:cs typeface="Merriweather Sans Light"/>
              <a:sym typeface="Merriweather Sans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20fba1003ba_0_679"/>
          <p:cNvSpPr/>
          <p:nvPr/>
        </p:nvSpPr>
        <p:spPr>
          <a:xfrm rot="-7312587">
            <a:off x="2924295" y="3964225"/>
            <a:ext cx="791343" cy="792011"/>
          </a:xfrm>
          <a:prstGeom prst="pie">
            <a:avLst>
              <a:gd fmla="val 6190354" name="adj1"/>
              <a:gd fmla="val 14996165" name="adj2"/>
            </a:avLst>
          </a:prstGeom>
          <a:solidFill>
            <a:srgbClr val="77C198"/>
          </a:solidFill>
          <a:ln cap="flat" cmpd="sng" w="9525">
            <a:solidFill>
              <a:schemeClr val="accent1"/>
            </a:solidFill>
            <a:prstDash val="solid"/>
            <a:round/>
            <a:headEnd len="sm" w="sm" type="none"/>
            <a:tailEnd len="sm" w="sm" type="none"/>
          </a:ln>
          <a:effectLst>
            <a:outerShdw blurRad="142875" rotWithShape="0" algn="bl">
              <a:srgbClr val="000000">
                <a:alpha val="42745"/>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16" name="Google Shape;716;g20fba1003ba_0_679"/>
          <p:cNvGrpSpPr/>
          <p:nvPr/>
        </p:nvGrpSpPr>
        <p:grpSpPr>
          <a:xfrm>
            <a:off x="-332525" y="-76125"/>
            <a:ext cx="12524525" cy="6940200"/>
            <a:chOff x="-332525" y="-76125"/>
            <a:chExt cx="12524525" cy="6940200"/>
          </a:xfrm>
        </p:grpSpPr>
        <p:sp>
          <p:nvSpPr>
            <p:cNvPr id="717" name="Google Shape;717;g20fba1003ba_0_679"/>
            <p:cNvSpPr/>
            <p:nvPr/>
          </p:nvSpPr>
          <p:spPr>
            <a:xfrm>
              <a:off x="-332525" y="-76125"/>
              <a:ext cx="8624100" cy="69402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718" name="Google Shape;718;g20fba1003ba_0_679"/>
            <p:cNvSpPr/>
            <p:nvPr/>
          </p:nvSpPr>
          <p:spPr>
            <a:xfrm>
              <a:off x="8132100" y="-76125"/>
              <a:ext cx="4059900" cy="6940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9" name="Google Shape;719;g20fba1003ba_0_679"/>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i="0" lang="en-US" sz="2300" u="none" cap="none" strike="noStrike">
                <a:solidFill>
                  <a:srgbClr val="FFFFFF"/>
                </a:solidFill>
                <a:latin typeface="Merriweather Sans Light"/>
                <a:ea typeface="Merriweather Sans Light"/>
                <a:cs typeface="Merriweather Sans Light"/>
                <a:sym typeface="Merriweather Sans Light"/>
              </a:rPr>
              <a:t>Chancen der Digitalisierung für das ländliche Ehrenamt</a:t>
            </a:r>
            <a:endParaRPr i="0" sz="2300" u="none" cap="none" strike="noStrike">
              <a:solidFill>
                <a:srgbClr val="FFFFFF"/>
              </a:solidFill>
              <a:latin typeface="Merriweather Sans Light"/>
              <a:ea typeface="Merriweather Sans Light"/>
              <a:cs typeface="Merriweather Sans Light"/>
              <a:sym typeface="Merriweather Sans Light"/>
            </a:endParaRPr>
          </a:p>
        </p:txBody>
      </p:sp>
      <p:sp>
        <p:nvSpPr>
          <p:cNvPr id="720" name="Google Shape;720;g20fba1003ba_0_679"/>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Erwartungen der befragten Organisationen</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Ergebnisse </a:t>
            </a:r>
            <a:endParaRPr b="0" sz="1800">
              <a:solidFill>
                <a:srgbClr val="66BB8F"/>
              </a:solidFill>
              <a:latin typeface="Merriweather Sans Light"/>
              <a:ea typeface="Merriweather Sans Light"/>
              <a:cs typeface="Merriweather Sans Light"/>
              <a:sym typeface="Merriweather Sans Light"/>
            </a:endParaRPr>
          </a:p>
        </p:txBody>
      </p:sp>
      <p:grpSp>
        <p:nvGrpSpPr>
          <p:cNvPr id="721" name="Google Shape;721;g20fba1003ba_0_679"/>
          <p:cNvGrpSpPr/>
          <p:nvPr/>
        </p:nvGrpSpPr>
        <p:grpSpPr>
          <a:xfrm>
            <a:off x="808797" y="2830969"/>
            <a:ext cx="8882288" cy="975576"/>
            <a:chOff x="710674" y="1323164"/>
            <a:chExt cx="7300911" cy="731700"/>
          </a:xfrm>
        </p:grpSpPr>
        <p:sp>
          <p:nvSpPr>
            <p:cNvPr id="722" name="Google Shape;722;g20fba1003ba_0_679"/>
            <p:cNvSpPr txBox="1"/>
            <p:nvPr/>
          </p:nvSpPr>
          <p:spPr>
            <a:xfrm>
              <a:off x="710674" y="1373350"/>
              <a:ext cx="2004300" cy="629700"/>
            </a:xfrm>
            <a:prstGeom prst="rect">
              <a:avLst/>
            </a:prstGeom>
            <a:noFill/>
            <a:ln>
              <a:noFill/>
            </a:ln>
          </p:spPr>
          <p:txBody>
            <a:bodyPr anchorCtr="0" anchor="ctr" bIns="60925" lIns="121900" spcFirstLastPara="1" rIns="121900" wrap="square" tIns="60925">
              <a:noAutofit/>
            </a:bodyPr>
            <a:lstStyle/>
            <a:p>
              <a:pPr indent="0" lvl="0" marL="0" marR="0" rtl="0" algn="r">
                <a:lnSpc>
                  <a:spcPct val="90000"/>
                </a:lnSpc>
                <a:spcBef>
                  <a:spcPts val="0"/>
                </a:spcBef>
                <a:spcAft>
                  <a:spcPts val="0"/>
                </a:spcAft>
                <a:buClr>
                  <a:srgbClr val="000000"/>
                </a:buClr>
                <a:buSzPts val="2100"/>
                <a:buFont typeface="Arial"/>
                <a:buNone/>
              </a:pPr>
              <a:r>
                <a:rPr b="0" i="0" lang="en-US" sz="2100" u="none" cap="none" strike="noStrike">
                  <a:solidFill>
                    <a:schemeClr val="accent1"/>
                  </a:solidFill>
                  <a:latin typeface="Merriweather Sans SemiBold"/>
                  <a:ea typeface="Merriweather Sans SemiBold"/>
                  <a:cs typeface="Merriweather Sans SemiBold"/>
                  <a:sym typeface="Merriweather Sans SemiBold"/>
                </a:rPr>
                <a:t>75 %</a:t>
              </a:r>
              <a:endParaRPr b="0" i="0" sz="2100" u="none" cap="none" strike="noStrike">
                <a:solidFill>
                  <a:schemeClr val="accent1"/>
                </a:solidFill>
                <a:latin typeface="Merriweather Sans SemiBold"/>
                <a:ea typeface="Merriweather Sans SemiBold"/>
                <a:cs typeface="Merriweather Sans SemiBold"/>
                <a:sym typeface="Merriweather Sans SemiBold"/>
              </a:endParaRPr>
            </a:p>
          </p:txBody>
        </p:sp>
        <p:sp>
          <p:nvSpPr>
            <p:cNvPr id="723" name="Google Shape;723;g20fba1003ba_0_679"/>
            <p:cNvSpPr/>
            <p:nvPr/>
          </p:nvSpPr>
          <p:spPr>
            <a:xfrm>
              <a:off x="2789785" y="1323164"/>
              <a:ext cx="5221800" cy="731700"/>
            </a:xfrm>
            <a:prstGeom prst="rect">
              <a:avLst/>
            </a:prstGeom>
            <a:gradFill>
              <a:gsLst>
                <a:gs pos="0">
                  <a:srgbClr val="701C7F">
                    <a:alpha val="45882"/>
                  </a:srgbClr>
                </a:gs>
                <a:gs pos="100000">
                  <a:srgbClr val="701C7F">
                    <a:alpha val="45882"/>
                  </a:srgbClr>
                </a:gs>
              </a:gsLst>
              <a:lin ang="5400012" scaled="0"/>
            </a:gra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Merriweather Sans SemiBold"/>
                <a:ea typeface="Merriweather Sans SemiBold"/>
                <a:cs typeface="Merriweather Sans SemiBold"/>
                <a:sym typeface="Merriweather Sans SemiBold"/>
              </a:endParaRPr>
            </a:p>
          </p:txBody>
        </p:sp>
        <p:sp>
          <p:nvSpPr>
            <p:cNvPr id="724" name="Google Shape;724;g20fba1003ba_0_679"/>
            <p:cNvSpPr txBox="1"/>
            <p:nvPr/>
          </p:nvSpPr>
          <p:spPr>
            <a:xfrm>
              <a:off x="2914389" y="1407440"/>
              <a:ext cx="4765800" cy="575400"/>
            </a:xfrm>
            <a:prstGeom prst="rect">
              <a:avLst/>
            </a:prstGeom>
            <a:no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Merriweather Sans SemiBold"/>
                  <a:ea typeface="Merriweather Sans SemiBold"/>
                  <a:cs typeface="Merriweather Sans SemiBold"/>
                  <a:sym typeface="Merriweather Sans SemiBold"/>
                </a:rPr>
                <a:t>Verbesserung der internen Kommunikation &amp; Zusammenarbeit</a:t>
              </a:r>
              <a:endParaRPr b="0" i="0" sz="2000" u="none" cap="none" strike="noStrike">
                <a:solidFill>
                  <a:schemeClr val="lt1"/>
                </a:solidFill>
                <a:latin typeface="Merriweather Sans SemiBold"/>
                <a:ea typeface="Merriweather Sans SemiBold"/>
                <a:cs typeface="Merriweather Sans SemiBold"/>
                <a:sym typeface="Merriweather Sans SemiBold"/>
              </a:endParaRPr>
            </a:p>
          </p:txBody>
        </p:sp>
      </p:grpSp>
      <p:grpSp>
        <p:nvGrpSpPr>
          <p:cNvPr id="725" name="Google Shape;725;g20fba1003ba_0_679"/>
          <p:cNvGrpSpPr/>
          <p:nvPr/>
        </p:nvGrpSpPr>
        <p:grpSpPr>
          <a:xfrm>
            <a:off x="-55800" y="4010087"/>
            <a:ext cx="9307087" cy="975576"/>
            <a:chOff x="7" y="2207525"/>
            <a:chExt cx="7650080" cy="731700"/>
          </a:xfrm>
        </p:grpSpPr>
        <p:sp>
          <p:nvSpPr>
            <p:cNvPr id="726" name="Google Shape;726;g20fba1003ba_0_679"/>
            <p:cNvSpPr txBox="1"/>
            <p:nvPr/>
          </p:nvSpPr>
          <p:spPr>
            <a:xfrm>
              <a:off x="7" y="2257725"/>
              <a:ext cx="2715300" cy="629700"/>
            </a:xfrm>
            <a:prstGeom prst="rect">
              <a:avLst/>
            </a:prstGeom>
            <a:noFill/>
            <a:ln>
              <a:noFill/>
            </a:ln>
          </p:spPr>
          <p:txBody>
            <a:bodyPr anchorCtr="0" anchor="ctr" bIns="60925" lIns="121900" spcFirstLastPara="1" rIns="121900" wrap="square" tIns="60925">
              <a:noAutofit/>
            </a:bodyPr>
            <a:lstStyle/>
            <a:p>
              <a:pPr indent="0" lvl="0" marL="0" marR="0" rtl="0" algn="r">
                <a:lnSpc>
                  <a:spcPct val="90000"/>
                </a:lnSpc>
                <a:spcBef>
                  <a:spcPts val="0"/>
                </a:spcBef>
                <a:spcAft>
                  <a:spcPts val="0"/>
                </a:spcAft>
                <a:buClr>
                  <a:srgbClr val="000000"/>
                </a:buClr>
                <a:buSzPts val="2100"/>
                <a:buFont typeface="Arial"/>
                <a:buNone/>
              </a:pPr>
              <a:r>
                <a:rPr b="0" i="0" lang="en-US" sz="2100" u="none" cap="none" strike="noStrike">
                  <a:solidFill>
                    <a:schemeClr val="accent1"/>
                  </a:solidFill>
                  <a:latin typeface="Merriweather Sans SemiBold"/>
                  <a:ea typeface="Merriweather Sans SemiBold"/>
                  <a:cs typeface="Merriweather Sans SemiBold"/>
                  <a:sym typeface="Merriweather Sans SemiBold"/>
                </a:rPr>
                <a:t>65 %</a:t>
              </a:r>
              <a:endParaRPr b="0" i="0" sz="2100" u="none" cap="none" strike="noStrike">
                <a:solidFill>
                  <a:schemeClr val="accent1"/>
                </a:solidFill>
                <a:latin typeface="Merriweather Sans SemiBold"/>
                <a:ea typeface="Merriweather Sans SemiBold"/>
                <a:cs typeface="Merriweather Sans SemiBold"/>
                <a:sym typeface="Merriweather Sans SemiBold"/>
              </a:endParaRPr>
            </a:p>
          </p:txBody>
        </p:sp>
        <p:sp>
          <p:nvSpPr>
            <p:cNvPr id="727" name="Google Shape;727;g20fba1003ba_0_679"/>
            <p:cNvSpPr/>
            <p:nvPr/>
          </p:nvSpPr>
          <p:spPr>
            <a:xfrm>
              <a:off x="2789787" y="2207525"/>
              <a:ext cx="4860300" cy="731700"/>
            </a:xfrm>
            <a:prstGeom prst="rect">
              <a:avLst/>
            </a:prstGeom>
            <a:solidFill>
              <a:srgbClr val="8BBA91">
                <a:alpha val="67058"/>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Merriweather Sans SemiBold"/>
                <a:ea typeface="Merriweather Sans SemiBold"/>
                <a:cs typeface="Merriweather Sans SemiBold"/>
                <a:sym typeface="Merriweather Sans SemiBold"/>
              </a:endParaRPr>
            </a:p>
          </p:txBody>
        </p:sp>
        <p:sp>
          <p:nvSpPr>
            <p:cNvPr id="728" name="Google Shape;728;g20fba1003ba_0_679"/>
            <p:cNvSpPr txBox="1"/>
            <p:nvPr/>
          </p:nvSpPr>
          <p:spPr>
            <a:xfrm>
              <a:off x="2914387" y="2414096"/>
              <a:ext cx="4373100" cy="330600"/>
            </a:xfrm>
            <a:prstGeom prst="rect">
              <a:avLst/>
            </a:prstGeom>
            <a:noFill/>
            <a:ln>
              <a:noFill/>
            </a:ln>
          </p:spPr>
          <p:txBody>
            <a:bodyPr anchorCtr="0" anchor="ctr" bIns="60925" lIns="121900" spcFirstLastPara="1" rIns="121900" wrap="square" tIns="60925">
              <a:noAutofit/>
            </a:bodyPr>
            <a:lstStyle/>
            <a:p>
              <a:pPr indent="0" lvl="0" marL="0" marR="0" rtl="0" algn="l">
                <a:lnSpc>
                  <a:spcPct val="115000"/>
                </a:lnSpc>
                <a:spcBef>
                  <a:spcPts val="800"/>
                </a:spcBef>
                <a:spcAft>
                  <a:spcPts val="0"/>
                </a:spcAft>
                <a:buClr>
                  <a:srgbClr val="000000"/>
                </a:buClr>
                <a:buSzPts val="2000"/>
                <a:buFont typeface="Arial"/>
                <a:buNone/>
              </a:pPr>
              <a:r>
                <a:rPr b="0" i="0" lang="en-US" sz="2000" u="none" cap="none" strike="noStrike">
                  <a:solidFill>
                    <a:schemeClr val="lt1"/>
                  </a:solidFill>
                  <a:latin typeface="Merriweather Sans SemiBold"/>
                  <a:ea typeface="Merriweather Sans SemiBold"/>
                  <a:cs typeface="Merriweather Sans SemiBold"/>
                  <a:sym typeface="Merriweather Sans SemiBold"/>
                </a:rPr>
                <a:t>Erhöhung des Bekanntheitsgrades, Möglichkeiten der Mitgliedergewinnung </a:t>
              </a:r>
              <a:endParaRPr b="0" i="0" sz="2000" u="none" cap="none" strike="noStrike">
                <a:solidFill>
                  <a:schemeClr val="lt1"/>
                </a:solidFill>
                <a:latin typeface="Merriweather Sans SemiBold"/>
                <a:ea typeface="Merriweather Sans SemiBold"/>
                <a:cs typeface="Merriweather Sans SemiBold"/>
                <a:sym typeface="Merriweather Sans SemiBold"/>
              </a:endParaRPr>
            </a:p>
          </p:txBody>
        </p:sp>
      </p:grpSp>
      <p:grpSp>
        <p:nvGrpSpPr>
          <p:cNvPr id="729" name="Google Shape;729;g20fba1003ba_0_679"/>
          <p:cNvGrpSpPr/>
          <p:nvPr/>
        </p:nvGrpSpPr>
        <p:grpSpPr>
          <a:xfrm>
            <a:off x="862851" y="5184858"/>
            <a:ext cx="7947174" cy="975576"/>
            <a:chOff x="755105" y="3088625"/>
            <a:chExt cx="6532282" cy="731700"/>
          </a:xfrm>
        </p:grpSpPr>
        <p:sp>
          <p:nvSpPr>
            <p:cNvPr id="730" name="Google Shape;730;g20fba1003ba_0_679"/>
            <p:cNvSpPr txBox="1"/>
            <p:nvPr/>
          </p:nvSpPr>
          <p:spPr>
            <a:xfrm>
              <a:off x="755105" y="3138825"/>
              <a:ext cx="1959900" cy="629700"/>
            </a:xfrm>
            <a:prstGeom prst="rect">
              <a:avLst/>
            </a:prstGeom>
            <a:noFill/>
            <a:ln>
              <a:noFill/>
            </a:ln>
          </p:spPr>
          <p:txBody>
            <a:bodyPr anchorCtr="0" anchor="ctr" bIns="60925" lIns="121900" spcFirstLastPara="1" rIns="121900" wrap="square" tIns="60925">
              <a:noAutofit/>
            </a:bodyPr>
            <a:lstStyle/>
            <a:p>
              <a:pPr indent="0" lvl="0" marL="0" marR="0" rtl="0" algn="r">
                <a:lnSpc>
                  <a:spcPct val="90000"/>
                </a:lnSpc>
                <a:spcBef>
                  <a:spcPts val="0"/>
                </a:spcBef>
                <a:spcAft>
                  <a:spcPts val="0"/>
                </a:spcAft>
                <a:buClr>
                  <a:srgbClr val="000000"/>
                </a:buClr>
                <a:buSzPts val="2100"/>
                <a:buFont typeface="Arial"/>
                <a:buNone/>
              </a:pPr>
              <a:r>
                <a:rPr b="0" i="0" lang="en-US" sz="2100" u="none" cap="none" strike="noStrike">
                  <a:solidFill>
                    <a:schemeClr val="dk2"/>
                  </a:solidFill>
                  <a:latin typeface="Merriweather Sans SemiBold"/>
                  <a:ea typeface="Merriweather Sans SemiBold"/>
                  <a:cs typeface="Merriweather Sans SemiBold"/>
                  <a:sym typeface="Merriweather Sans SemiBold"/>
                </a:rPr>
                <a:t>60 %</a:t>
              </a:r>
              <a:endParaRPr b="0" i="0" sz="2100" u="none" cap="none" strike="noStrike">
                <a:solidFill>
                  <a:schemeClr val="dk2"/>
                </a:solidFill>
                <a:latin typeface="Merriweather Sans SemiBold"/>
                <a:ea typeface="Merriweather Sans SemiBold"/>
                <a:cs typeface="Merriweather Sans SemiBold"/>
                <a:sym typeface="Merriweather Sans SemiBold"/>
              </a:endParaRPr>
            </a:p>
          </p:txBody>
        </p:sp>
        <p:sp>
          <p:nvSpPr>
            <p:cNvPr id="731" name="Google Shape;731;g20fba1003ba_0_679"/>
            <p:cNvSpPr/>
            <p:nvPr/>
          </p:nvSpPr>
          <p:spPr>
            <a:xfrm>
              <a:off x="2789787" y="3088625"/>
              <a:ext cx="4497600" cy="731700"/>
            </a:xfrm>
            <a:prstGeom prst="rect">
              <a:avLst/>
            </a:prstGeom>
            <a:gradFill>
              <a:gsLst>
                <a:gs pos="0">
                  <a:srgbClr val="FFF101">
                    <a:alpha val="49803"/>
                  </a:srgbClr>
                </a:gs>
                <a:gs pos="100000">
                  <a:srgbClr val="FFF101">
                    <a:alpha val="49803"/>
                  </a:srgbClr>
                </a:gs>
              </a:gsLst>
              <a:lin ang="5400012" scaled="0"/>
            </a:gra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Merriweather Sans SemiBold"/>
                <a:ea typeface="Merriweather Sans SemiBold"/>
                <a:cs typeface="Merriweather Sans SemiBold"/>
                <a:sym typeface="Merriweather Sans SemiBold"/>
              </a:endParaRPr>
            </a:p>
          </p:txBody>
        </p:sp>
        <p:sp>
          <p:nvSpPr>
            <p:cNvPr id="732" name="Google Shape;732;g20fba1003ba_0_679"/>
            <p:cNvSpPr txBox="1"/>
            <p:nvPr/>
          </p:nvSpPr>
          <p:spPr>
            <a:xfrm>
              <a:off x="2914388" y="3295180"/>
              <a:ext cx="3849900" cy="330600"/>
            </a:xfrm>
            <a:prstGeom prst="rect">
              <a:avLst/>
            </a:prstGeom>
            <a:noFill/>
            <a:ln>
              <a:noFill/>
            </a:ln>
          </p:spPr>
          <p:txBody>
            <a:bodyPr anchorCtr="0" anchor="ctr" bIns="60925" lIns="121900" spcFirstLastPara="1" rIns="121900" wrap="square" tIns="60925">
              <a:noAutofit/>
            </a:bodyPr>
            <a:lstStyle/>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lt1"/>
                  </a:solidFill>
                  <a:latin typeface="Merriweather Sans SemiBold"/>
                  <a:ea typeface="Merriweather Sans SemiBold"/>
                  <a:cs typeface="Merriweather Sans SemiBold"/>
                  <a:sym typeface="Merriweather Sans SemiBold"/>
                </a:rPr>
                <a:t>Zeitersparnis</a:t>
              </a:r>
              <a:endParaRPr b="0" i="0" sz="2000" u="none" cap="none" strike="noStrike">
                <a:solidFill>
                  <a:schemeClr val="lt1"/>
                </a:solidFill>
                <a:latin typeface="Merriweather Sans SemiBold"/>
                <a:ea typeface="Merriweather Sans SemiBold"/>
                <a:cs typeface="Merriweather Sans SemiBold"/>
                <a:sym typeface="Merriweather Sans SemiBold"/>
              </a:endParaRPr>
            </a:p>
          </p:txBody>
        </p:sp>
      </p:grpSp>
    </p:spTree>
  </p:cSld>
  <p:clrMapOvr>
    <a:masterClrMapping/>
  </p:clrMapOvr>
  <mc:AlternateContent>
    <mc:Choice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20f8d8eed77_0_475"/>
          <p:cNvSpPr/>
          <p:nvPr/>
        </p:nvSpPr>
        <p:spPr>
          <a:xfrm>
            <a:off x="0" y="0"/>
            <a:ext cx="5029200" cy="6870300"/>
          </a:xfrm>
          <a:prstGeom prst="rect">
            <a:avLst/>
          </a:prstGeom>
          <a:solidFill>
            <a:srgbClr val="003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20f8d8eed77_0_475"/>
          <p:cNvSpPr/>
          <p:nvPr/>
        </p:nvSpPr>
        <p:spPr>
          <a:xfrm>
            <a:off x="5029200" y="-12250"/>
            <a:ext cx="7163100" cy="6870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20f8d8eed77_0_475"/>
          <p:cNvSpPr txBox="1"/>
          <p:nvPr>
            <p:ph type="title"/>
          </p:nvPr>
        </p:nvSpPr>
        <p:spPr>
          <a:xfrm>
            <a:off x="630000" y="524829"/>
            <a:ext cx="62568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3200"/>
              <a:buFont typeface="Arial"/>
              <a:buNone/>
            </a:pPr>
            <a:r>
              <a:rPr lang="en-US" sz="4200">
                <a:solidFill>
                  <a:schemeClr val="lt1"/>
                </a:solidFill>
              </a:rPr>
              <a:t>Agenda</a:t>
            </a:r>
            <a:endParaRPr sz="4200">
              <a:solidFill>
                <a:srgbClr val="77C198"/>
              </a:solidFill>
            </a:endParaRPr>
          </a:p>
          <a:p>
            <a:pPr indent="0" lvl="0" marL="0" rtl="0" algn="l">
              <a:lnSpc>
                <a:spcPct val="115000"/>
              </a:lnSpc>
              <a:spcBef>
                <a:spcPts val="0"/>
              </a:spcBef>
              <a:spcAft>
                <a:spcPts val="0"/>
              </a:spcAft>
              <a:buClr>
                <a:srgbClr val="1A3743"/>
              </a:buClr>
              <a:buSzPts val="3200"/>
              <a:buFont typeface="Avenir"/>
              <a:buNone/>
            </a:pPr>
            <a:r>
              <a:t/>
            </a:r>
            <a:endParaRPr b="0" sz="2400">
              <a:solidFill>
                <a:srgbClr val="77C198"/>
              </a:solidFill>
            </a:endParaRPr>
          </a:p>
          <a:p>
            <a:pPr indent="0" lvl="0" marL="0" rtl="0" algn="l">
              <a:lnSpc>
                <a:spcPct val="115000"/>
              </a:lnSpc>
              <a:spcBef>
                <a:spcPts val="0"/>
              </a:spcBef>
              <a:spcAft>
                <a:spcPts val="800"/>
              </a:spcAft>
              <a:buClr>
                <a:srgbClr val="1A3743"/>
              </a:buClr>
              <a:buSzPts val="3200"/>
              <a:buFont typeface="Avenir"/>
              <a:buNone/>
            </a:pPr>
            <a:r>
              <a:t/>
            </a:r>
            <a:endParaRPr sz="4100">
              <a:solidFill>
                <a:srgbClr val="77C198"/>
              </a:solidFill>
            </a:endParaRPr>
          </a:p>
        </p:txBody>
      </p:sp>
      <p:pic>
        <p:nvPicPr>
          <p:cNvPr id="475" name="Google Shape;475;g20f8d8eed77_0_475"/>
          <p:cNvPicPr preferRelativeResize="0"/>
          <p:nvPr/>
        </p:nvPicPr>
        <p:blipFill rotWithShape="1">
          <a:blip r:embed="rId3">
            <a:alphaModFix/>
          </a:blip>
          <a:srcRect b="0" l="0" r="0" t="0"/>
          <a:stretch/>
        </p:blipFill>
        <p:spPr>
          <a:xfrm>
            <a:off x="1345450" y="5140575"/>
            <a:ext cx="1362225" cy="1115450"/>
          </a:xfrm>
          <a:prstGeom prst="rect">
            <a:avLst/>
          </a:prstGeom>
          <a:noFill/>
          <a:ln>
            <a:noFill/>
          </a:ln>
        </p:spPr>
      </p:pic>
      <p:pic>
        <p:nvPicPr>
          <p:cNvPr id="476" name="Google Shape;476;g20f8d8eed77_0_475"/>
          <p:cNvPicPr preferRelativeResize="0"/>
          <p:nvPr/>
        </p:nvPicPr>
        <p:blipFill rotWithShape="1">
          <a:blip r:embed="rId4">
            <a:alphaModFix/>
          </a:blip>
          <a:srcRect b="0" l="0" r="0" t="0"/>
          <a:stretch/>
        </p:blipFill>
        <p:spPr>
          <a:xfrm>
            <a:off x="577248" y="2724707"/>
            <a:ext cx="10891131" cy="771102"/>
          </a:xfrm>
          <a:prstGeom prst="rect">
            <a:avLst/>
          </a:prstGeom>
          <a:noFill/>
          <a:ln>
            <a:noFill/>
          </a:ln>
        </p:spPr>
      </p:pic>
      <p:sp>
        <p:nvSpPr>
          <p:cNvPr id="477" name="Google Shape;477;g20f8d8eed77_0_475"/>
          <p:cNvSpPr/>
          <p:nvPr/>
        </p:nvSpPr>
        <p:spPr>
          <a:xfrm>
            <a:off x="5168231" y="2663909"/>
            <a:ext cx="720600" cy="669900"/>
          </a:xfrm>
          <a:prstGeom prst="ellipse">
            <a:avLst/>
          </a:prstGeom>
          <a:solidFill>
            <a:srgbClr val="66BB8F"/>
          </a:solidFill>
          <a:ln cap="flat" cmpd="sng" w="38100">
            <a:solidFill>
              <a:srgbClr val="66BB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Merriweather Sans"/>
              <a:ea typeface="Merriweather Sans"/>
              <a:cs typeface="Merriweather Sans"/>
              <a:sym typeface="Merriweather Sans"/>
            </a:endParaRPr>
          </a:p>
        </p:txBody>
      </p:sp>
      <p:sp>
        <p:nvSpPr>
          <p:cNvPr id="478" name="Google Shape;478;g20f8d8eed77_0_475"/>
          <p:cNvSpPr/>
          <p:nvPr/>
        </p:nvSpPr>
        <p:spPr>
          <a:xfrm>
            <a:off x="5377293" y="2257700"/>
            <a:ext cx="2353800" cy="771300"/>
          </a:xfrm>
          <a:prstGeom prst="rect">
            <a:avLst/>
          </a:prstGeom>
          <a:solidFill>
            <a:srgbClr val="FFFFFF"/>
          </a:solidFill>
          <a:ln cap="flat" cmpd="sng" w="38100">
            <a:solidFill>
              <a:srgbClr val="66BB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D5271"/>
                </a:solidFill>
                <a:latin typeface="Merriweather Sans Light"/>
                <a:ea typeface="Merriweather Sans Light"/>
                <a:cs typeface="Merriweather Sans Light"/>
                <a:sym typeface="Merriweather Sans Light"/>
              </a:rPr>
              <a:t>Forschungsprojekt</a:t>
            </a:r>
            <a:endParaRPr b="0" i="0" sz="1700" u="none" cap="none" strike="noStrike">
              <a:solidFill>
                <a:srgbClr val="0D5271"/>
              </a:solidFill>
              <a:latin typeface="Merriweather Sans Light"/>
              <a:ea typeface="Merriweather Sans Light"/>
              <a:cs typeface="Merriweather Sans Light"/>
              <a:sym typeface="Merriweather Sans Light"/>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D5271"/>
                </a:solidFill>
                <a:latin typeface="Merriweather Sans"/>
                <a:ea typeface="Merriweather Sans"/>
                <a:cs typeface="Merriweather Sans"/>
                <a:sym typeface="Merriweather Sans"/>
              </a:rPr>
              <a:t>AppVeL</a:t>
            </a:r>
            <a:endParaRPr b="1" i="0" sz="1700" u="none" cap="none" strike="noStrike">
              <a:solidFill>
                <a:srgbClr val="0D5271"/>
              </a:solidFill>
              <a:latin typeface="Merriweather Sans"/>
              <a:ea typeface="Merriweather Sans"/>
              <a:cs typeface="Merriweather Sans"/>
              <a:sym typeface="Merriweather Sans"/>
            </a:endParaRPr>
          </a:p>
        </p:txBody>
      </p:sp>
      <p:sp>
        <p:nvSpPr>
          <p:cNvPr id="479" name="Google Shape;479;g20f8d8eed77_0_475"/>
          <p:cNvSpPr/>
          <p:nvPr/>
        </p:nvSpPr>
        <p:spPr>
          <a:xfrm>
            <a:off x="2863106" y="2865453"/>
            <a:ext cx="720600" cy="669900"/>
          </a:xfrm>
          <a:prstGeom prst="ellipse">
            <a:avLst/>
          </a:prstGeom>
          <a:solidFill>
            <a:srgbClr val="66BB8F"/>
          </a:solidFill>
          <a:ln cap="flat" cmpd="sng" w="38100">
            <a:solidFill>
              <a:srgbClr val="66BB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Merriweather Sans"/>
              <a:ea typeface="Merriweather Sans"/>
              <a:cs typeface="Merriweather Sans"/>
              <a:sym typeface="Merriweather Sans"/>
            </a:endParaRPr>
          </a:p>
        </p:txBody>
      </p:sp>
      <p:sp>
        <p:nvSpPr>
          <p:cNvPr id="480" name="Google Shape;480;g20f8d8eed77_0_475"/>
          <p:cNvSpPr/>
          <p:nvPr/>
        </p:nvSpPr>
        <p:spPr>
          <a:xfrm>
            <a:off x="1345476" y="3121041"/>
            <a:ext cx="1971000" cy="771300"/>
          </a:xfrm>
          <a:prstGeom prst="rect">
            <a:avLst/>
          </a:prstGeom>
          <a:solidFill>
            <a:srgbClr val="FFFFFF"/>
          </a:solidFill>
          <a:ln cap="flat" cmpd="sng" w="38100">
            <a:solidFill>
              <a:srgbClr val="66BB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D5271"/>
                </a:solidFill>
                <a:latin typeface="Merriweather Sans Light"/>
                <a:ea typeface="Merriweather Sans Light"/>
                <a:cs typeface="Merriweather Sans Light"/>
                <a:sym typeface="Merriweather Sans Light"/>
              </a:rPr>
              <a:t>Kurze Vorstellung </a:t>
            </a:r>
            <a:endParaRPr b="0" i="0" sz="1700" u="none" cap="none" strike="noStrike">
              <a:solidFill>
                <a:srgbClr val="0D5271"/>
              </a:solidFill>
              <a:latin typeface="Merriweather Sans Light"/>
              <a:ea typeface="Merriweather Sans Light"/>
              <a:cs typeface="Merriweather Sans Light"/>
              <a:sym typeface="Merriweather Sans Light"/>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D5271"/>
                </a:solidFill>
                <a:latin typeface="Merriweather Sans"/>
                <a:ea typeface="Merriweather Sans"/>
                <a:cs typeface="Merriweather Sans"/>
                <a:sym typeface="Merriweather Sans"/>
              </a:rPr>
              <a:t>neuland21</a:t>
            </a:r>
            <a:endParaRPr b="1" i="0" sz="1700" u="none" cap="none" strike="noStrike">
              <a:solidFill>
                <a:srgbClr val="0D5271"/>
              </a:solidFill>
              <a:latin typeface="Merriweather Sans"/>
              <a:ea typeface="Merriweather Sans"/>
              <a:cs typeface="Merriweather Sans"/>
              <a:sym typeface="Merriweather Sans"/>
            </a:endParaRPr>
          </a:p>
        </p:txBody>
      </p:sp>
      <p:sp>
        <p:nvSpPr>
          <p:cNvPr id="481" name="Google Shape;481;g20f8d8eed77_0_475"/>
          <p:cNvSpPr/>
          <p:nvPr/>
        </p:nvSpPr>
        <p:spPr>
          <a:xfrm>
            <a:off x="10304056" y="2851490"/>
            <a:ext cx="720600" cy="669900"/>
          </a:xfrm>
          <a:prstGeom prst="ellipse">
            <a:avLst/>
          </a:prstGeom>
          <a:solidFill>
            <a:srgbClr val="66BB8F"/>
          </a:solidFill>
          <a:ln cap="flat" cmpd="sng" w="38100">
            <a:solidFill>
              <a:srgbClr val="66BB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Merriweather Sans"/>
              <a:ea typeface="Merriweather Sans"/>
              <a:cs typeface="Merriweather Sans"/>
              <a:sym typeface="Merriweather Sans"/>
            </a:endParaRPr>
          </a:p>
        </p:txBody>
      </p:sp>
      <p:sp>
        <p:nvSpPr>
          <p:cNvPr id="482" name="Google Shape;482;g20f8d8eed77_0_475"/>
          <p:cNvSpPr/>
          <p:nvPr/>
        </p:nvSpPr>
        <p:spPr>
          <a:xfrm>
            <a:off x="9390396" y="2257695"/>
            <a:ext cx="2353800" cy="771300"/>
          </a:xfrm>
          <a:prstGeom prst="rect">
            <a:avLst/>
          </a:prstGeom>
          <a:solidFill>
            <a:srgbClr val="FFFFFF"/>
          </a:solidFill>
          <a:ln cap="flat" cmpd="sng" w="38100">
            <a:solidFill>
              <a:srgbClr val="66BB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D5271"/>
                </a:solidFill>
                <a:latin typeface="Merriweather Sans Light"/>
                <a:ea typeface="Merriweather Sans Light"/>
                <a:cs typeface="Merriweather Sans Light"/>
                <a:sym typeface="Merriweather Sans Light"/>
              </a:rPr>
              <a:t>Fragen &amp; Diskussion</a:t>
            </a:r>
            <a:endParaRPr b="1" i="0" sz="1700" u="none" cap="none" strike="noStrike">
              <a:solidFill>
                <a:srgbClr val="0D5271"/>
              </a:solidFill>
              <a:latin typeface="Merriweather Sans"/>
              <a:ea typeface="Merriweather Sans"/>
              <a:cs typeface="Merriweather Sans"/>
              <a:sym typeface="Merriweather Sans"/>
            </a:endParaRPr>
          </a:p>
        </p:txBody>
      </p:sp>
      <p:sp>
        <p:nvSpPr>
          <p:cNvPr id="483" name="Google Shape;483;g20f8d8eed77_0_475"/>
          <p:cNvSpPr/>
          <p:nvPr/>
        </p:nvSpPr>
        <p:spPr>
          <a:xfrm>
            <a:off x="8204231" y="3028990"/>
            <a:ext cx="720600" cy="669900"/>
          </a:xfrm>
          <a:prstGeom prst="ellipse">
            <a:avLst/>
          </a:prstGeom>
          <a:solidFill>
            <a:srgbClr val="66BB8F"/>
          </a:solidFill>
          <a:ln cap="flat" cmpd="sng" w="38100">
            <a:solidFill>
              <a:srgbClr val="66BB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Merriweather Sans"/>
              <a:ea typeface="Merriweather Sans"/>
              <a:cs typeface="Merriweather Sans"/>
              <a:sym typeface="Merriweather Sans"/>
            </a:endParaRPr>
          </a:p>
        </p:txBody>
      </p:sp>
      <p:sp>
        <p:nvSpPr>
          <p:cNvPr id="484" name="Google Shape;484;g20f8d8eed77_0_475"/>
          <p:cNvSpPr/>
          <p:nvPr/>
        </p:nvSpPr>
        <p:spPr>
          <a:xfrm>
            <a:off x="6222596" y="3370020"/>
            <a:ext cx="2353800" cy="771300"/>
          </a:xfrm>
          <a:prstGeom prst="rect">
            <a:avLst/>
          </a:prstGeom>
          <a:solidFill>
            <a:srgbClr val="FFFFFF"/>
          </a:solidFill>
          <a:ln cap="flat" cmpd="sng" w="38100">
            <a:solidFill>
              <a:srgbClr val="66BB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lang="en-US" sz="1700">
                <a:solidFill>
                  <a:srgbClr val="0D5271"/>
                </a:solidFill>
                <a:latin typeface="Merriweather Sans Light"/>
                <a:ea typeface="Merriweather Sans Light"/>
                <a:cs typeface="Merriweather Sans Light"/>
                <a:sym typeface="Merriweather Sans Light"/>
              </a:rPr>
              <a:t>Kurzvorstellung</a:t>
            </a:r>
            <a:endParaRPr b="1" sz="1700">
              <a:solidFill>
                <a:srgbClr val="0D5271"/>
              </a:solidFill>
              <a:latin typeface="Merriweather Sans"/>
              <a:ea typeface="Merriweather Sans"/>
              <a:cs typeface="Merriweather Sans"/>
              <a:sym typeface="Merriweather Sans"/>
            </a:endParaRPr>
          </a:p>
          <a:p>
            <a:pPr indent="0" lvl="0" marL="0" marR="0" rtl="0" algn="l">
              <a:lnSpc>
                <a:spcPct val="100000"/>
              </a:lnSpc>
              <a:spcBef>
                <a:spcPts val="0"/>
              </a:spcBef>
              <a:spcAft>
                <a:spcPts val="0"/>
              </a:spcAft>
              <a:buClr>
                <a:srgbClr val="000000"/>
              </a:buClr>
              <a:buSzPts val="1700"/>
              <a:buFont typeface="Arial"/>
              <a:buNone/>
            </a:pPr>
            <a:r>
              <a:rPr b="1" lang="en-US" sz="1700">
                <a:solidFill>
                  <a:srgbClr val="0D5271"/>
                </a:solidFill>
                <a:latin typeface="Merriweather Sans"/>
                <a:ea typeface="Merriweather Sans"/>
                <a:cs typeface="Merriweather Sans"/>
                <a:sym typeface="Merriweather Sans"/>
              </a:rPr>
              <a:t>Klimawerkstatt - Fläming</a:t>
            </a:r>
            <a:endParaRPr b="1" sz="1700">
              <a:solidFill>
                <a:srgbClr val="0D5271"/>
              </a:solidFill>
              <a:latin typeface="Merriweather Sans"/>
              <a:ea typeface="Merriweather Sans"/>
              <a:cs typeface="Merriweather Sans"/>
              <a:sym typeface="Merriweather Sans"/>
            </a:endParaRPr>
          </a:p>
        </p:txBody>
      </p:sp>
    </p:spTree>
  </p:cSld>
  <p:clrMapOvr>
    <a:masterClrMapping/>
  </p:clrMapOvr>
  <mc:AlternateContent>
    <mc:Choice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20c44fb9aa9_0_166"/>
          <p:cNvSpPr/>
          <p:nvPr/>
        </p:nvSpPr>
        <p:spPr>
          <a:xfrm>
            <a:off x="-332525" y="-76125"/>
            <a:ext cx="8592900" cy="69402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739" name="Google Shape;739;g20c44fb9aa9_0_166"/>
          <p:cNvSpPr/>
          <p:nvPr/>
        </p:nvSpPr>
        <p:spPr>
          <a:xfrm>
            <a:off x="8132100" y="-140750"/>
            <a:ext cx="4059900" cy="7005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g20c44fb9aa9_0_166"/>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Impulse für </a:t>
            </a:r>
            <a:r>
              <a:rPr lang="en-US" sz="2300">
                <a:extLst>
                  <a:ext uri="http://customooxmlschemas.google.com/">
                    <go:slidesCustomData xmlns:go="http://customooxmlschemas.google.com/" textRoundtripDataId="30"/>
                  </a:ext>
                </a:extLst>
              </a:rPr>
              <a:t>Zivilgesellschaft</a:t>
            </a:r>
            <a:r>
              <a:rPr lang="en-US" sz="2300"/>
              <a:t> </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Handlungsempfehlungen </a:t>
            </a:r>
            <a:endParaRPr b="0" sz="1800">
              <a:solidFill>
                <a:srgbClr val="66BB8F"/>
              </a:solidFill>
              <a:latin typeface="Merriweather Sans Light"/>
              <a:ea typeface="Merriweather Sans Light"/>
              <a:cs typeface="Merriweather Sans Light"/>
              <a:sym typeface="Merriweather Sans Light"/>
            </a:endParaRPr>
          </a:p>
        </p:txBody>
      </p:sp>
      <p:sp>
        <p:nvSpPr>
          <p:cNvPr id="741" name="Google Shape;741;g20c44fb9aa9_0_166"/>
          <p:cNvSpPr/>
          <p:nvPr/>
        </p:nvSpPr>
        <p:spPr>
          <a:xfrm rot="5400000">
            <a:off x="-232850" y="3326525"/>
            <a:ext cx="2659500" cy="168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2" name="Google Shape;742;g20c44fb9aa9_0_166"/>
          <p:cNvGrpSpPr/>
          <p:nvPr/>
        </p:nvGrpSpPr>
        <p:grpSpPr>
          <a:xfrm>
            <a:off x="765014" y="4682296"/>
            <a:ext cx="9302782" cy="1004762"/>
            <a:chOff x="1593000" y="2322568"/>
            <a:chExt cx="5957975" cy="643500"/>
          </a:xfrm>
        </p:grpSpPr>
        <p:sp>
          <p:nvSpPr>
            <p:cNvPr id="743" name="Google Shape;743;g20c44fb9aa9_0_166"/>
            <p:cNvSpPr/>
            <p:nvPr/>
          </p:nvSpPr>
          <p:spPr>
            <a:xfrm>
              <a:off x="3728375" y="2322568"/>
              <a:ext cx="3822600" cy="643500"/>
            </a:xfrm>
            <a:prstGeom prst="rect">
              <a:avLst/>
            </a:prstGeom>
            <a:solidFill>
              <a:srgbClr val="77C19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g20c44fb9aa9_0_166"/>
            <p:cNvSpPr/>
            <p:nvPr/>
          </p:nvSpPr>
          <p:spPr>
            <a:xfrm flipH="1">
              <a:off x="2283025" y="2322575"/>
              <a:ext cx="1844400" cy="642600"/>
            </a:xfrm>
            <a:prstGeom prst="rect">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g20c44fb9aa9_0_166"/>
            <p:cNvSpPr/>
            <p:nvPr/>
          </p:nvSpPr>
          <p:spPr>
            <a:xfrm rot="-5400000">
              <a:off x="3501574" y="1934671"/>
              <a:ext cx="643356" cy="1419149"/>
            </a:xfrm>
            <a:prstGeom prst="flowChartOffpageConnector">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g20c44fb9aa9_0_166"/>
            <p:cNvSpPr/>
            <p:nvPr/>
          </p:nvSpPr>
          <p:spPr>
            <a:xfrm>
              <a:off x="2342625" y="2351149"/>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t/>
              </a:r>
              <a:endParaRPr b="0" i="0" sz="1600" u="none" cap="none" strike="noStrike">
                <a:solidFill>
                  <a:schemeClr val="lt1"/>
                </a:solidFill>
                <a:latin typeface="Merriweather Sans Light"/>
                <a:ea typeface="Merriweather Sans Light"/>
                <a:cs typeface="Merriweather Sans Light"/>
                <a:sym typeface="Merriweather Sans Light"/>
              </a:endParaRPr>
            </a:p>
            <a:p>
              <a:pPr indent="0" lvl="0" marL="0" marR="0" rtl="0" algn="l">
                <a:lnSpc>
                  <a:spcPct val="115000"/>
                </a:lnSpc>
                <a:spcBef>
                  <a:spcPts val="800"/>
                </a:spcBef>
                <a:spcAft>
                  <a:spcPts val="0"/>
                </a:spcAft>
                <a:buClr>
                  <a:srgbClr val="000000"/>
                </a:buClr>
                <a:buSzPts val="1600"/>
                <a:buFont typeface="Arial"/>
                <a:buNone/>
              </a:pPr>
              <a:r>
                <a:rPr b="1" i="0" lang="en-US" sz="1600" u="none" cap="none" strike="noStrike">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31"/>
                    </a:ext>
                  </a:extLst>
                </a:rPr>
                <a:t>Niedrigschwelligen</a:t>
              </a:r>
              <a:r>
                <a:rPr b="0" i="0" lang="en-US" sz="16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32"/>
                    </a:ext>
                  </a:extLst>
                </a:rPr>
                <a:t> Einstieg bieten</a:t>
              </a:r>
              <a:endParaRPr b="0" i="0" sz="16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33"/>
                  </a:ext>
                </a:extLst>
              </a:endParaRPr>
            </a:p>
            <a:p>
              <a:pPr indent="0" lvl="0" marL="0" marR="0" rtl="0" algn="l">
                <a:lnSpc>
                  <a:spcPct val="115000"/>
                </a:lnSpc>
                <a:spcBef>
                  <a:spcPts val="800"/>
                </a:spcBef>
                <a:spcAft>
                  <a:spcPts val="0"/>
                </a:spcAft>
                <a:buClr>
                  <a:srgbClr val="000000"/>
                </a:buClr>
                <a:buSzPts val="1600"/>
                <a:buFont typeface="Arial"/>
                <a:buNone/>
              </a:pPr>
              <a:r>
                <a:t/>
              </a:r>
              <a:endParaRPr b="0" i="0" sz="1600" u="none" cap="none" strike="noStrike">
                <a:solidFill>
                  <a:schemeClr val="lt1"/>
                </a:solidFill>
                <a:latin typeface="Merriweather Sans Light"/>
                <a:ea typeface="Merriweather Sans Light"/>
                <a:cs typeface="Merriweather Sans Light"/>
                <a:sym typeface="Merriweather Sans Light"/>
              </a:endParaRPr>
            </a:p>
          </p:txBody>
        </p:sp>
        <p:sp>
          <p:nvSpPr>
            <p:cNvPr id="747" name="Google Shape;747;g20c44fb9aa9_0_16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6862"/>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g20c44fb9aa9_0_166"/>
            <p:cNvSpPr/>
            <p:nvPr/>
          </p:nvSpPr>
          <p:spPr>
            <a:xfrm>
              <a:off x="1593000" y="2322575"/>
              <a:ext cx="690000" cy="642600"/>
            </a:xfrm>
            <a:prstGeom prst="rect">
              <a:avLst/>
            </a:prstGeom>
            <a:solidFill>
              <a:srgbClr val="FFF10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FFFFFF"/>
                  </a:solidFill>
                  <a:latin typeface="Merriweather Sans"/>
                  <a:ea typeface="Merriweather Sans"/>
                  <a:cs typeface="Merriweather Sans"/>
                  <a:sym typeface="Merriweather Sans"/>
                </a:rPr>
                <a:t>#3</a:t>
              </a:r>
              <a:endParaRPr b="1" i="0" sz="3500" u="none" cap="none" strike="noStrike">
                <a:solidFill>
                  <a:srgbClr val="FFFFFF"/>
                </a:solidFill>
                <a:latin typeface="Merriweather Sans"/>
                <a:ea typeface="Merriweather Sans"/>
                <a:cs typeface="Merriweather Sans"/>
                <a:sym typeface="Merriweather Sans"/>
              </a:endParaRPr>
            </a:p>
          </p:txBody>
        </p:sp>
        <p:sp>
          <p:nvSpPr>
            <p:cNvPr id="749" name="Google Shape;749;g20c44fb9aa9_0_166"/>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800"/>
                </a:spcBef>
                <a:spcAft>
                  <a:spcPts val="0"/>
                </a:spcAft>
                <a:buClr>
                  <a:schemeClr val="lt1"/>
                </a:buClr>
                <a:buSzPts val="1600"/>
                <a:buFont typeface="Merriweather Sans Light"/>
                <a:buChar char="●"/>
              </a:pPr>
              <a:r>
                <a:rPr b="0" i="0" lang="en-US" sz="1600" u="none" cap="none" strike="noStrike">
                  <a:solidFill>
                    <a:schemeClr val="lt1"/>
                  </a:solidFill>
                  <a:latin typeface="Merriweather Sans Light"/>
                  <a:ea typeface="Merriweather Sans Light"/>
                  <a:cs typeface="Merriweather Sans Light"/>
                  <a:sym typeface="Merriweather Sans Light"/>
                </a:rPr>
                <a:t>Sorgen, Ängste und Skepsis </a:t>
              </a:r>
              <a:r>
                <a:rPr b="1" i="0" lang="en-US" sz="1600" u="none" cap="none" strike="noStrike">
                  <a:solidFill>
                    <a:schemeClr val="lt1"/>
                  </a:solidFill>
                  <a:latin typeface="Merriweather Sans"/>
                  <a:ea typeface="Merriweather Sans"/>
                  <a:cs typeface="Merriweather Sans"/>
                  <a:sym typeface="Merriweather Sans"/>
                </a:rPr>
                <a:t> aller Engagierten</a:t>
              </a:r>
              <a:r>
                <a:rPr b="0" i="0" lang="en-US" sz="1600" u="none" cap="none" strike="noStrike">
                  <a:solidFill>
                    <a:schemeClr val="lt1"/>
                  </a:solidFill>
                  <a:latin typeface="Merriweather Sans Light"/>
                  <a:ea typeface="Merriweather Sans Light"/>
                  <a:cs typeface="Merriweather Sans Light"/>
                  <a:sym typeface="Merriweather Sans Light"/>
                </a:rPr>
                <a:t> gegenüber digitalen Werkzeugen abbauen </a:t>
              </a:r>
              <a:endParaRPr b="0" i="0" sz="1100" u="none" cap="none" strike="noStrike">
                <a:solidFill>
                  <a:schemeClr val="lt1"/>
                </a:solidFill>
                <a:latin typeface="Roboto"/>
                <a:ea typeface="Roboto"/>
                <a:cs typeface="Roboto"/>
                <a:sym typeface="Roboto"/>
              </a:endParaRPr>
            </a:p>
          </p:txBody>
        </p:sp>
      </p:grpSp>
      <p:grpSp>
        <p:nvGrpSpPr>
          <p:cNvPr id="750" name="Google Shape;750;g20c44fb9aa9_0_166"/>
          <p:cNvGrpSpPr/>
          <p:nvPr/>
        </p:nvGrpSpPr>
        <p:grpSpPr>
          <a:xfrm>
            <a:off x="765014" y="3659371"/>
            <a:ext cx="9302782" cy="1004762"/>
            <a:chOff x="1593000" y="2322568"/>
            <a:chExt cx="5957975" cy="643500"/>
          </a:xfrm>
        </p:grpSpPr>
        <p:sp>
          <p:nvSpPr>
            <p:cNvPr id="751" name="Google Shape;751;g20c44fb9aa9_0_166"/>
            <p:cNvSpPr/>
            <p:nvPr/>
          </p:nvSpPr>
          <p:spPr>
            <a:xfrm>
              <a:off x="3728375" y="2322568"/>
              <a:ext cx="3822600" cy="643500"/>
            </a:xfrm>
            <a:prstGeom prst="rect">
              <a:avLst/>
            </a:prstGeom>
            <a:solidFill>
              <a:srgbClr val="77C19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g20c44fb9aa9_0_166"/>
            <p:cNvSpPr/>
            <p:nvPr/>
          </p:nvSpPr>
          <p:spPr>
            <a:xfrm flipH="1">
              <a:off x="2283025" y="2322575"/>
              <a:ext cx="1844400" cy="642600"/>
            </a:xfrm>
            <a:prstGeom prst="rect">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g20c44fb9aa9_0_166"/>
            <p:cNvSpPr/>
            <p:nvPr/>
          </p:nvSpPr>
          <p:spPr>
            <a:xfrm rot="-5400000">
              <a:off x="3501574" y="1934671"/>
              <a:ext cx="643356" cy="1419149"/>
            </a:xfrm>
            <a:prstGeom prst="flowChartOffpageConnector">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20c44fb9aa9_0_166"/>
            <p:cNvSpPr/>
            <p:nvPr/>
          </p:nvSpPr>
          <p:spPr>
            <a:xfrm>
              <a:off x="2365073" y="2396364"/>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rPr b="0" i="0" lang="en-US" sz="1600" u="none" cap="none" strike="noStrike">
                  <a:solidFill>
                    <a:schemeClr val="lt1"/>
                  </a:solidFill>
                  <a:latin typeface="Merriweather Sans Light"/>
                  <a:ea typeface="Merriweather Sans Light"/>
                  <a:cs typeface="Merriweather Sans Light"/>
                  <a:sym typeface="Merriweather Sans Light"/>
                </a:rPr>
                <a:t>Eng</a:t>
              </a:r>
              <a:r>
                <a:rPr b="0" i="0" lang="en-US" sz="16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34"/>
                    </a:ext>
                  </a:extLst>
                </a:rPr>
                <a:t>agementangebote auf </a:t>
              </a:r>
              <a:r>
                <a:rPr b="1" i="0" lang="en-US" sz="1600" u="none" cap="none" strike="noStrike">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35"/>
                    </a:ext>
                  </a:extLst>
                </a:rPr>
                <a:t>potenziellen Nachwuchs </a:t>
              </a:r>
              <a:r>
                <a:rPr b="0" i="0" lang="en-US" sz="16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36"/>
                    </a:ext>
                  </a:extLst>
                </a:rPr>
                <a:t>ausrichten</a:t>
              </a:r>
              <a:endParaRPr b="0" i="0" sz="1300" u="none" cap="none" strike="noStrike">
                <a:solidFill>
                  <a:schemeClr val="lt1"/>
                </a:solidFill>
                <a:latin typeface="Roboto Medium"/>
                <a:ea typeface="Roboto Medium"/>
                <a:cs typeface="Roboto Medium"/>
                <a:sym typeface="Roboto Medium"/>
              </a:endParaRPr>
            </a:p>
          </p:txBody>
        </p:sp>
        <p:sp>
          <p:nvSpPr>
            <p:cNvPr id="755" name="Google Shape;755;g20c44fb9aa9_0_16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6862"/>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g20c44fb9aa9_0_166"/>
            <p:cNvSpPr/>
            <p:nvPr/>
          </p:nvSpPr>
          <p:spPr>
            <a:xfrm>
              <a:off x="1593000" y="2322575"/>
              <a:ext cx="690000" cy="642600"/>
            </a:xfrm>
            <a:prstGeom prst="rect">
              <a:avLst/>
            </a:prstGeom>
            <a:solidFill>
              <a:srgbClr val="FFF10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FFFFFF"/>
                  </a:solidFill>
                  <a:latin typeface="Merriweather Sans"/>
                  <a:ea typeface="Merriweather Sans"/>
                  <a:cs typeface="Merriweather Sans"/>
                  <a:sym typeface="Merriweather Sans"/>
                </a:rPr>
                <a:t>#2</a:t>
              </a:r>
              <a:endParaRPr b="1" i="0" sz="3500" u="none" cap="none" strike="noStrike">
                <a:solidFill>
                  <a:srgbClr val="FFFFFF"/>
                </a:solidFill>
                <a:latin typeface="Merriweather Sans"/>
                <a:ea typeface="Merriweather Sans"/>
                <a:cs typeface="Merriweather Sans"/>
                <a:sym typeface="Merriweather Sans"/>
              </a:endParaRPr>
            </a:p>
          </p:txBody>
        </p:sp>
        <p:sp>
          <p:nvSpPr>
            <p:cNvPr id="757" name="Google Shape;757;g20c44fb9aa9_0_166"/>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800"/>
                </a:spcBef>
                <a:spcAft>
                  <a:spcPts val="0"/>
                </a:spcAft>
                <a:buClr>
                  <a:schemeClr val="lt1"/>
                </a:buClr>
                <a:buSzPts val="1600"/>
                <a:buFont typeface="Merriweather Sans Light"/>
                <a:buChar char="●"/>
              </a:pPr>
              <a:r>
                <a:rPr b="0" i="0" lang="en-US" sz="1600" u="none" cap="none" strike="noStrike">
                  <a:solidFill>
                    <a:schemeClr val="lt1"/>
                  </a:solidFill>
                  <a:latin typeface="Merriweather Sans Light"/>
                  <a:ea typeface="Merriweather Sans Light"/>
                  <a:cs typeface="Merriweather Sans Light"/>
                  <a:sym typeface="Merriweather Sans Light"/>
                </a:rPr>
                <a:t>Trend zu </a:t>
              </a:r>
              <a:r>
                <a:rPr b="1" i="0" lang="en-US" sz="1600" u="none" cap="none" strike="noStrike">
                  <a:solidFill>
                    <a:schemeClr val="lt1"/>
                  </a:solidFill>
                  <a:latin typeface="Merriweather Sans"/>
                  <a:ea typeface="Merriweather Sans"/>
                  <a:cs typeface="Merriweather Sans"/>
                  <a:sym typeface="Merriweather Sans"/>
                </a:rPr>
                <a:t>kurzfristigem, projektbezogenem, themengebundenem</a:t>
              </a:r>
              <a:r>
                <a:rPr b="0" i="0" lang="en-US" sz="1600" u="none" cap="none" strike="noStrike">
                  <a:solidFill>
                    <a:schemeClr val="lt1"/>
                  </a:solidFill>
                  <a:latin typeface="Merriweather Sans Light"/>
                  <a:ea typeface="Merriweather Sans Light"/>
                  <a:cs typeface="Merriweather Sans Light"/>
                  <a:sym typeface="Merriweather Sans Light"/>
                </a:rPr>
                <a:t> Engagement</a:t>
              </a:r>
              <a:endParaRPr b="0" i="0" sz="1600" u="none" cap="none" strike="noStrike">
                <a:solidFill>
                  <a:srgbClr val="1B786E"/>
                </a:solidFill>
                <a:latin typeface="Roboto"/>
                <a:ea typeface="Roboto"/>
                <a:cs typeface="Roboto"/>
                <a:sym typeface="Roboto"/>
              </a:endParaRPr>
            </a:p>
          </p:txBody>
        </p:sp>
      </p:grpSp>
      <p:grpSp>
        <p:nvGrpSpPr>
          <p:cNvPr id="758" name="Google Shape;758;g20c44fb9aa9_0_166"/>
          <p:cNvGrpSpPr/>
          <p:nvPr/>
        </p:nvGrpSpPr>
        <p:grpSpPr>
          <a:xfrm>
            <a:off x="765014" y="2636431"/>
            <a:ext cx="9302782" cy="1004762"/>
            <a:chOff x="1593000" y="2322568"/>
            <a:chExt cx="5957975" cy="643500"/>
          </a:xfrm>
        </p:grpSpPr>
        <p:sp>
          <p:nvSpPr>
            <p:cNvPr id="759" name="Google Shape;759;g20c44fb9aa9_0_166"/>
            <p:cNvSpPr/>
            <p:nvPr/>
          </p:nvSpPr>
          <p:spPr>
            <a:xfrm>
              <a:off x="3728375" y="2322568"/>
              <a:ext cx="3822600" cy="643500"/>
            </a:xfrm>
            <a:prstGeom prst="rect">
              <a:avLst/>
            </a:prstGeom>
            <a:solidFill>
              <a:srgbClr val="77C19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g20c44fb9aa9_0_166"/>
            <p:cNvSpPr/>
            <p:nvPr/>
          </p:nvSpPr>
          <p:spPr>
            <a:xfrm flipH="1">
              <a:off x="2283025" y="2322575"/>
              <a:ext cx="1844400" cy="642600"/>
            </a:xfrm>
            <a:prstGeom prst="rect">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g20c44fb9aa9_0_166"/>
            <p:cNvSpPr/>
            <p:nvPr/>
          </p:nvSpPr>
          <p:spPr>
            <a:xfrm rot="-5400000">
              <a:off x="3501574" y="1934671"/>
              <a:ext cx="643356" cy="1419149"/>
            </a:xfrm>
            <a:prstGeom prst="flowChartOffpageConnector">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g20c44fb9aa9_0_166"/>
            <p:cNvSpPr/>
            <p:nvPr/>
          </p:nvSpPr>
          <p:spPr>
            <a:xfrm>
              <a:off x="2342625" y="2448753"/>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rPr b="0" i="0" lang="en-US" sz="1600" u="none" cap="none" strike="noStrike">
                  <a:solidFill>
                    <a:schemeClr val="lt1"/>
                  </a:solidFill>
                  <a:latin typeface="Merriweather Sans Light"/>
                  <a:ea typeface="Merriweather Sans Light"/>
                  <a:cs typeface="Merriweather Sans Light"/>
                  <a:sym typeface="Merriweather Sans Light"/>
                </a:rPr>
                <a:t>Digitalisierung </a:t>
              </a:r>
              <a:r>
                <a:rPr b="1" i="0" lang="en-US" sz="1600" u="none" cap="none" strike="noStrike">
                  <a:solidFill>
                    <a:schemeClr val="lt1"/>
                  </a:solidFill>
                  <a:latin typeface="Merriweather Sans"/>
                  <a:ea typeface="Merriweather Sans"/>
                  <a:cs typeface="Merriweather Sans"/>
                  <a:sym typeface="Merriweather Sans"/>
                </a:rPr>
                <a:t>aktiv mitgestalten</a:t>
              </a:r>
              <a:r>
                <a:rPr b="0" i="0" lang="en-US" sz="1600" u="none" cap="none" strike="noStrike">
                  <a:solidFill>
                    <a:schemeClr val="lt1"/>
                  </a:solidFill>
                  <a:latin typeface="Merriweather Sans Light"/>
                  <a:ea typeface="Merriweather Sans Light"/>
                  <a:cs typeface="Merriweather Sans Light"/>
                  <a:sym typeface="Merriweather Sans Light"/>
                </a:rPr>
                <a:t> statt passiv hinnehmen</a:t>
              </a:r>
              <a:endParaRPr b="0" i="0" sz="1600" u="none" cap="none" strike="noStrike">
                <a:solidFill>
                  <a:schemeClr val="lt1"/>
                </a:solidFill>
                <a:latin typeface="Merriweather Sans Light"/>
                <a:ea typeface="Merriweather Sans Light"/>
                <a:cs typeface="Merriweather Sans Light"/>
                <a:sym typeface="Merriweather Sans Light"/>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latin typeface="Merriweather Sans Light"/>
                <a:ea typeface="Merriweather Sans Light"/>
                <a:cs typeface="Merriweather Sans Light"/>
                <a:sym typeface="Merriweather Sans Light"/>
              </a:endParaRPr>
            </a:p>
          </p:txBody>
        </p:sp>
        <p:sp>
          <p:nvSpPr>
            <p:cNvPr id="763" name="Google Shape;763;g20c44fb9aa9_0_16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6862"/>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g20c44fb9aa9_0_166"/>
            <p:cNvSpPr/>
            <p:nvPr/>
          </p:nvSpPr>
          <p:spPr>
            <a:xfrm>
              <a:off x="1593000" y="2322575"/>
              <a:ext cx="690000" cy="642600"/>
            </a:xfrm>
            <a:prstGeom prst="rect">
              <a:avLst/>
            </a:prstGeom>
            <a:solidFill>
              <a:srgbClr val="FFF10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FFFFFF"/>
                  </a:solidFill>
                  <a:latin typeface="Merriweather Sans"/>
                  <a:ea typeface="Merriweather Sans"/>
                  <a:cs typeface="Merriweather Sans"/>
                  <a:sym typeface="Merriweather Sans"/>
                </a:rPr>
                <a:t>#1</a:t>
              </a:r>
              <a:endParaRPr b="1" i="0" sz="3500" u="none" cap="none" strike="noStrike">
                <a:solidFill>
                  <a:srgbClr val="FFFFFF"/>
                </a:solidFill>
                <a:latin typeface="Merriweather Sans"/>
                <a:ea typeface="Merriweather Sans"/>
                <a:cs typeface="Merriweather Sans"/>
                <a:sym typeface="Merriweather Sans"/>
              </a:endParaRPr>
            </a:p>
          </p:txBody>
        </p:sp>
        <p:sp>
          <p:nvSpPr>
            <p:cNvPr id="765" name="Google Shape;765;g20c44fb9aa9_0_166"/>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800"/>
                </a:spcBef>
                <a:spcAft>
                  <a:spcPts val="0"/>
                </a:spcAft>
                <a:buClr>
                  <a:schemeClr val="lt1"/>
                </a:buClr>
                <a:buSzPts val="1600"/>
                <a:buFont typeface="Merriweather Sans Light"/>
                <a:buChar char="●"/>
              </a:pPr>
              <a:r>
                <a:rPr b="1" i="0" lang="en-US" sz="1600" u="none" cap="none" strike="noStrike">
                  <a:solidFill>
                    <a:schemeClr val="lt1"/>
                  </a:solidFill>
                  <a:latin typeface="Merriweather Sans"/>
                  <a:ea typeface="Merriweather Sans"/>
                  <a:cs typeface="Merriweather Sans"/>
                  <a:sym typeface="Merriweather Sans"/>
                </a:rPr>
                <a:t>Handlungsfelder </a:t>
              </a:r>
              <a:r>
                <a:rPr b="0" i="0" lang="en-US" sz="1600" u="none" cap="none" strike="noStrike">
                  <a:solidFill>
                    <a:schemeClr val="lt1"/>
                  </a:solidFill>
                  <a:latin typeface="Merriweather Sans Light"/>
                  <a:ea typeface="Merriweather Sans Light"/>
                  <a:cs typeface="Merriweather Sans Light"/>
                  <a:sym typeface="Merriweather Sans Light"/>
                </a:rPr>
                <a:t>der Zivilgesellschaft sind vielfältig, müssen jedoch als solche begriffen werden</a:t>
              </a:r>
              <a:endParaRPr b="0" i="0" sz="1600" u="none" cap="none" strike="noStrike">
                <a:solidFill>
                  <a:schemeClr val="lt1"/>
                </a:solidFill>
                <a:latin typeface="Merriweather Sans Light"/>
                <a:ea typeface="Merriweather Sans Light"/>
                <a:cs typeface="Merriweather Sans Light"/>
                <a:sym typeface="Merriweather Sans Light"/>
              </a:endParaRPr>
            </a:p>
          </p:txBody>
        </p:sp>
      </p:grpSp>
      <p:sp>
        <p:nvSpPr>
          <p:cNvPr id="766" name="Google Shape;766;g20c44fb9aa9_0_166"/>
          <p:cNvSpPr/>
          <p:nvPr/>
        </p:nvSpPr>
        <p:spPr>
          <a:xfrm>
            <a:off x="8733276" y="537075"/>
            <a:ext cx="3459000" cy="19314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1" lang="en-US" sz="1400" u="none" cap="none" strike="noStrike">
                <a:solidFill>
                  <a:schemeClr val="lt1"/>
                </a:solidFill>
                <a:latin typeface="Merriweather Sans Light"/>
                <a:ea typeface="Merriweather Sans Light"/>
                <a:cs typeface="Merriweather Sans Light"/>
                <a:sym typeface="Merriweather Sans Light"/>
              </a:rPr>
              <a:t>„Es geht nicht darum, alles, was es einmal gab, durch Digitales zu ersetzen, sondern einfach neu zu schauen: Was machen wir jetzt analog, was digital und welche neuen Möglichkeiten und Formate können dadurch  entstehen?“</a:t>
            </a:r>
            <a:r>
              <a:rPr b="0" i="0" lang="en-US" sz="1400" u="none" cap="none" strike="noStrike">
                <a:solidFill>
                  <a:srgbClr val="9900FF"/>
                </a:solidFill>
                <a:latin typeface="Arial"/>
                <a:ea typeface="Arial"/>
                <a:cs typeface="Arial"/>
                <a:sym typeface="Arial"/>
              </a:rPr>
              <a:t> </a:t>
            </a:r>
            <a:br>
              <a:rPr b="0" i="1" lang="en-US" sz="1400" u="none" cap="none" strike="noStrike">
                <a:solidFill>
                  <a:schemeClr val="lt1"/>
                </a:solidFill>
                <a:latin typeface="Merriweather Sans Light"/>
                <a:ea typeface="Merriweather Sans Light"/>
                <a:cs typeface="Merriweather Sans Light"/>
                <a:sym typeface="Merriweather Sans Light"/>
              </a:rPr>
            </a:br>
            <a:br>
              <a:rPr b="0" i="1" lang="en-US" sz="1400" u="none" cap="none" strike="noStrike">
                <a:solidFill>
                  <a:schemeClr val="lt1"/>
                </a:solidFill>
                <a:latin typeface="Merriweather Sans Light"/>
                <a:ea typeface="Merriweather Sans Light"/>
                <a:cs typeface="Merriweather Sans Light"/>
                <a:sym typeface="Merriweather Sans Light"/>
              </a:rPr>
            </a:br>
            <a:r>
              <a:rPr b="0" i="0" lang="en-US" sz="1400" u="none" cap="none" strike="noStrike">
                <a:solidFill>
                  <a:schemeClr val="lt1"/>
                </a:solidFill>
                <a:latin typeface="Merriweather Sans Light"/>
                <a:ea typeface="Merriweather Sans Light"/>
                <a:cs typeface="Merriweather Sans Light"/>
                <a:sym typeface="Merriweather Sans Light"/>
              </a:rPr>
              <a:t>Tobias Albers-Heinemann</a:t>
            </a:r>
            <a:endParaRPr b="0" i="0" sz="1400" u="none" cap="none" strike="noStrike">
              <a:solidFill>
                <a:schemeClr val="lt1"/>
              </a:solidFill>
              <a:latin typeface="Merriweather Sans"/>
              <a:ea typeface="Merriweather Sans"/>
              <a:cs typeface="Merriweather Sans"/>
              <a:sym typeface="Merriweather Sans"/>
            </a:endParaRPr>
          </a:p>
        </p:txBody>
      </p:sp>
      <p:grpSp>
        <p:nvGrpSpPr>
          <p:cNvPr id="767" name="Google Shape;767;g20c44fb9aa9_0_166"/>
          <p:cNvGrpSpPr/>
          <p:nvPr/>
        </p:nvGrpSpPr>
        <p:grpSpPr>
          <a:xfrm>
            <a:off x="765014" y="5749096"/>
            <a:ext cx="9302782" cy="1004762"/>
            <a:chOff x="1593000" y="2322568"/>
            <a:chExt cx="5957975" cy="643500"/>
          </a:xfrm>
        </p:grpSpPr>
        <p:sp>
          <p:nvSpPr>
            <p:cNvPr id="768" name="Google Shape;768;g20c44fb9aa9_0_166"/>
            <p:cNvSpPr/>
            <p:nvPr/>
          </p:nvSpPr>
          <p:spPr>
            <a:xfrm>
              <a:off x="3728375" y="2322568"/>
              <a:ext cx="3822600" cy="643500"/>
            </a:xfrm>
            <a:prstGeom prst="rect">
              <a:avLst/>
            </a:prstGeom>
            <a:solidFill>
              <a:srgbClr val="77C19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g20c44fb9aa9_0_166"/>
            <p:cNvSpPr/>
            <p:nvPr/>
          </p:nvSpPr>
          <p:spPr>
            <a:xfrm flipH="1">
              <a:off x="2283025" y="2322575"/>
              <a:ext cx="1844400" cy="642600"/>
            </a:xfrm>
            <a:prstGeom prst="rect">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g20c44fb9aa9_0_166"/>
            <p:cNvSpPr/>
            <p:nvPr/>
          </p:nvSpPr>
          <p:spPr>
            <a:xfrm rot="-5400000">
              <a:off x="3501574" y="1934671"/>
              <a:ext cx="643356" cy="1419149"/>
            </a:xfrm>
            <a:prstGeom prst="flowChartOffpageConnector">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g20c44fb9aa9_0_166"/>
            <p:cNvSpPr/>
            <p:nvPr/>
          </p:nvSpPr>
          <p:spPr>
            <a:xfrm>
              <a:off x="2342625" y="2351149"/>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t/>
              </a:r>
              <a:endParaRPr b="0" i="0" sz="1600" u="none" cap="none" strike="noStrike">
                <a:solidFill>
                  <a:schemeClr val="lt1"/>
                </a:solidFill>
                <a:latin typeface="Merriweather Sans Light"/>
                <a:ea typeface="Merriweather Sans Light"/>
                <a:cs typeface="Merriweather Sans Light"/>
                <a:sym typeface="Merriweather Sans Light"/>
              </a:endParaRPr>
            </a:p>
            <a:p>
              <a:pPr indent="0" lvl="0" marL="0" marR="0" rtl="0" algn="l">
                <a:lnSpc>
                  <a:spcPct val="115000"/>
                </a:lnSpc>
                <a:spcBef>
                  <a:spcPts val="800"/>
                </a:spcBef>
                <a:spcAft>
                  <a:spcPts val="0"/>
                </a:spcAft>
                <a:buClr>
                  <a:srgbClr val="000000"/>
                </a:buClr>
                <a:buSzPts val="1600"/>
                <a:buFont typeface="Arial"/>
                <a:buNone/>
              </a:pPr>
              <a:r>
                <a:rPr b="1" i="0" lang="en-US" sz="1600" u="none" cap="none" strike="noStrike">
                  <a:solidFill>
                    <a:schemeClr val="lt1"/>
                  </a:solidFill>
                  <a:latin typeface="Merriweather Sans"/>
                  <a:ea typeface="Merriweather Sans"/>
                  <a:cs typeface="Merriweather Sans"/>
                  <a:sym typeface="Merriweather Sans"/>
                </a:rPr>
                <a:t>Chancen </a:t>
              </a:r>
              <a:r>
                <a:rPr b="0" i="0" lang="en-US" sz="1600" u="none" cap="none" strike="noStrike">
                  <a:solidFill>
                    <a:schemeClr val="lt1"/>
                  </a:solidFill>
                  <a:latin typeface="Merriweather Sans Light"/>
                  <a:ea typeface="Merriweather Sans Light"/>
                  <a:cs typeface="Merriweather Sans Light"/>
                  <a:sym typeface="Merriweather Sans Light"/>
                </a:rPr>
                <a:t>der Digitalisierung nutzen</a:t>
              </a:r>
              <a:endParaRPr b="0" i="0" sz="16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37"/>
                  </a:ext>
                </a:extLst>
              </a:endParaRPr>
            </a:p>
            <a:p>
              <a:pPr indent="0" lvl="0" marL="0" marR="0" rtl="0" algn="l">
                <a:lnSpc>
                  <a:spcPct val="115000"/>
                </a:lnSpc>
                <a:spcBef>
                  <a:spcPts val="800"/>
                </a:spcBef>
                <a:spcAft>
                  <a:spcPts val="0"/>
                </a:spcAft>
                <a:buClr>
                  <a:srgbClr val="000000"/>
                </a:buClr>
                <a:buSzPts val="1600"/>
                <a:buFont typeface="Arial"/>
                <a:buNone/>
              </a:pPr>
              <a:r>
                <a:t/>
              </a:r>
              <a:endParaRPr b="0" i="0" sz="1600" u="none" cap="none" strike="noStrike">
                <a:solidFill>
                  <a:schemeClr val="lt1"/>
                </a:solidFill>
                <a:latin typeface="Merriweather Sans Light"/>
                <a:ea typeface="Merriweather Sans Light"/>
                <a:cs typeface="Merriweather Sans Light"/>
                <a:sym typeface="Merriweather Sans Light"/>
              </a:endParaRPr>
            </a:p>
          </p:txBody>
        </p:sp>
        <p:sp>
          <p:nvSpPr>
            <p:cNvPr id="772" name="Google Shape;772;g20c44fb9aa9_0_166"/>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6862"/>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g20c44fb9aa9_0_166"/>
            <p:cNvSpPr/>
            <p:nvPr/>
          </p:nvSpPr>
          <p:spPr>
            <a:xfrm>
              <a:off x="1593000" y="2322575"/>
              <a:ext cx="690000" cy="642600"/>
            </a:xfrm>
            <a:prstGeom prst="rect">
              <a:avLst/>
            </a:prstGeom>
            <a:solidFill>
              <a:srgbClr val="FFF10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FFFFFF"/>
                  </a:solidFill>
                  <a:latin typeface="Merriweather Sans"/>
                  <a:ea typeface="Merriweather Sans"/>
                  <a:cs typeface="Merriweather Sans"/>
                  <a:sym typeface="Merriweather Sans"/>
                </a:rPr>
                <a:t>#4</a:t>
              </a:r>
              <a:endParaRPr b="1" i="0" sz="3500" u="none" cap="none" strike="noStrike">
                <a:solidFill>
                  <a:srgbClr val="FFFFFF"/>
                </a:solidFill>
                <a:latin typeface="Merriweather Sans"/>
                <a:ea typeface="Merriweather Sans"/>
                <a:cs typeface="Merriweather Sans"/>
                <a:sym typeface="Merriweather Sans"/>
              </a:endParaRPr>
            </a:p>
          </p:txBody>
        </p:sp>
        <p:sp>
          <p:nvSpPr>
            <p:cNvPr id="774" name="Google Shape;774;g20c44fb9aa9_0_166"/>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800"/>
                </a:spcBef>
                <a:spcAft>
                  <a:spcPts val="0"/>
                </a:spcAft>
                <a:buClr>
                  <a:schemeClr val="lt1"/>
                </a:buClr>
                <a:buSzPts val="1600"/>
                <a:buFont typeface="Merriweather Sans Light"/>
                <a:buChar char="●"/>
              </a:pPr>
              <a:r>
                <a:rPr b="0" i="0" lang="en-US" sz="1600" u="none" cap="none" strike="noStrike">
                  <a:solidFill>
                    <a:schemeClr val="lt1"/>
                  </a:solidFill>
                  <a:latin typeface="Merriweather Sans Light"/>
                  <a:ea typeface="Merriweather Sans Light"/>
                  <a:cs typeface="Merriweather Sans Light"/>
                  <a:sym typeface="Merriweather Sans Light"/>
                </a:rPr>
                <a:t>Digitalisierung ist niemals ein </a:t>
              </a:r>
              <a:r>
                <a:rPr b="1" i="0" lang="en-US" sz="1600" u="none" cap="none" strike="noStrike">
                  <a:solidFill>
                    <a:schemeClr val="lt1"/>
                  </a:solidFill>
                  <a:latin typeface="Merriweather Sans"/>
                  <a:ea typeface="Merriweather Sans"/>
                  <a:cs typeface="Merriweather Sans"/>
                  <a:sym typeface="Merriweather Sans"/>
                </a:rPr>
                <a:t>Selbstzweck</a:t>
              </a:r>
              <a:r>
                <a:rPr b="0" i="0" lang="en-US" sz="1600" u="none" cap="none" strike="noStrike">
                  <a:solidFill>
                    <a:schemeClr val="lt1"/>
                  </a:solidFill>
                  <a:latin typeface="Merriweather Sans Light"/>
                  <a:ea typeface="Merriweather Sans Light"/>
                  <a:cs typeface="Merriweather Sans Light"/>
                  <a:sym typeface="Merriweather Sans Light"/>
                </a:rPr>
                <a:t>, sondern ein Mittel, um analoge Probleme zu lösen.</a:t>
              </a:r>
              <a:endParaRPr b="0" i="0" sz="1600" u="none" cap="none" strike="noStrike">
                <a:solidFill>
                  <a:schemeClr val="lt1"/>
                </a:solidFill>
                <a:latin typeface="Merriweather Sans Light"/>
                <a:ea typeface="Merriweather Sans Light"/>
                <a:cs typeface="Merriweather Sans Light"/>
                <a:sym typeface="Merriweather Sans Light"/>
              </a:endParaRPr>
            </a:p>
            <a:p>
              <a:pPr indent="0" lvl="0" marL="60960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Roboto"/>
                <a:ea typeface="Roboto"/>
                <a:cs typeface="Roboto"/>
                <a:sym typeface="Roboto"/>
              </a:endParaRPr>
            </a:p>
          </p:txBody>
        </p:sp>
      </p:grpSp>
    </p:spTree>
  </p:cSld>
  <p:clrMapOvr>
    <a:masterClrMapping/>
  </p:clrMapOvr>
  <mc:AlternateContent>
    <mc:Choice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0c3e328327_0_974"/>
          <p:cNvSpPr/>
          <p:nvPr/>
        </p:nvSpPr>
        <p:spPr>
          <a:xfrm>
            <a:off x="-386025" y="-76125"/>
            <a:ext cx="8546100" cy="69402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781" name="Google Shape;781;g20c3e328327_0_974"/>
          <p:cNvSpPr/>
          <p:nvPr/>
        </p:nvSpPr>
        <p:spPr>
          <a:xfrm>
            <a:off x="8132100" y="-76050"/>
            <a:ext cx="4059900" cy="6940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g20c3e328327_0_974"/>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1" lang="en-US" sz="1400" u="none" cap="none" strike="noStrike">
                <a:solidFill>
                  <a:schemeClr val="lt1"/>
                </a:solidFill>
                <a:latin typeface="Merriweather Sans Light"/>
                <a:ea typeface="Merriweather Sans Light"/>
                <a:cs typeface="Merriweather Sans Light"/>
                <a:sym typeface="Merriweather Sans Light"/>
              </a:rPr>
              <a:t>“In der hintersten Ecke finde ich dann was, aber mit 195 Formularen, die ich ausfüllen muss und Bedingungen, an die alles geknüpft ist.”</a:t>
            </a:r>
            <a:br>
              <a:rPr b="0" i="1" lang="en-US" sz="1400" u="none" cap="none" strike="noStrike">
                <a:solidFill>
                  <a:schemeClr val="lt1"/>
                </a:solidFill>
                <a:latin typeface="Merriweather Sans Light"/>
                <a:ea typeface="Merriweather Sans Light"/>
                <a:cs typeface="Merriweather Sans Light"/>
                <a:sym typeface="Merriweather Sans Light"/>
              </a:rPr>
            </a:br>
            <a:br>
              <a:rPr b="0" i="1" lang="en-US" sz="1400" u="none" cap="none" strike="noStrike">
                <a:solidFill>
                  <a:schemeClr val="lt1"/>
                </a:solidFill>
                <a:latin typeface="Merriweather Sans Light"/>
                <a:ea typeface="Merriweather Sans Light"/>
                <a:cs typeface="Merriweather Sans Light"/>
                <a:sym typeface="Merriweather Sans Light"/>
              </a:rPr>
            </a:br>
            <a:r>
              <a:rPr b="0" i="0" lang="en-US" sz="1400" u="none" cap="none" strike="noStrike">
                <a:solidFill>
                  <a:schemeClr val="lt1"/>
                </a:solidFill>
                <a:latin typeface="Merriweather Sans Light"/>
                <a:ea typeface="Merriweather Sans Light"/>
                <a:cs typeface="Merriweather Sans Light"/>
                <a:sym typeface="Merriweather Sans Light"/>
              </a:rPr>
              <a:t>Kirchlicher Förderverein</a:t>
            </a:r>
            <a:endParaRPr b="0" i="0" sz="1400" u="none" cap="none" strike="noStrike">
              <a:solidFill>
                <a:schemeClr val="lt1"/>
              </a:solidFill>
              <a:latin typeface="Merriweather Sans"/>
              <a:ea typeface="Merriweather Sans"/>
              <a:cs typeface="Merriweather Sans"/>
              <a:sym typeface="Merriweather Sans"/>
            </a:endParaRPr>
          </a:p>
        </p:txBody>
      </p:sp>
      <p:sp>
        <p:nvSpPr>
          <p:cNvPr id="783" name="Google Shape;783;g20c3e328327_0_974"/>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Impulse für Politik und Engagementförderung</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Handlungsempfehlungen </a:t>
            </a:r>
            <a:endParaRPr b="0" sz="1800">
              <a:solidFill>
                <a:srgbClr val="66BB8F"/>
              </a:solidFill>
              <a:latin typeface="Merriweather Sans Light"/>
              <a:ea typeface="Merriweather Sans Light"/>
              <a:cs typeface="Merriweather Sans Light"/>
              <a:sym typeface="Merriweather Sans Light"/>
            </a:endParaRPr>
          </a:p>
        </p:txBody>
      </p:sp>
      <p:sp>
        <p:nvSpPr>
          <p:cNvPr id="784" name="Google Shape;784;g20c3e328327_0_974"/>
          <p:cNvSpPr/>
          <p:nvPr/>
        </p:nvSpPr>
        <p:spPr>
          <a:xfrm rot="5400000">
            <a:off x="-232850" y="3326525"/>
            <a:ext cx="2659500" cy="168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5" name="Google Shape;785;g20c3e328327_0_974"/>
          <p:cNvGrpSpPr/>
          <p:nvPr/>
        </p:nvGrpSpPr>
        <p:grpSpPr>
          <a:xfrm>
            <a:off x="765014" y="5215696"/>
            <a:ext cx="9302782" cy="1004762"/>
            <a:chOff x="1593000" y="2322568"/>
            <a:chExt cx="5957975" cy="643500"/>
          </a:xfrm>
        </p:grpSpPr>
        <p:sp>
          <p:nvSpPr>
            <p:cNvPr id="786" name="Google Shape;786;g20c3e328327_0_974"/>
            <p:cNvSpPr/>
            <p:nvPr/>
          </p:nvSpPr>
          <p:spPr>
            <a:xfrm>
              <a:off x="3728375" y="2322568"/>
              <a:ext cx="3822600" cy="643500"/>
            </a:xfrm>
            <a:prstGeom prst="rect">
              <a:avLst/>
            </a:prstGeom>
            <a:solidFill>
              <a:srgbClr val="77C19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g20c3e328327_0_974"/>
            <p:cNvSpPr/>
            <p:nvPr/>
          </p:nvSpPr>
          <p:spPr>
            <a:xfrm flipH="1">
              <a:off x="2283025" y="2322575"/>
              <a:ext cx="1844400" cy="642600"/>
            </a:xfrm>
            <a:prstGeom prst="rect">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g20c3e328327_0_974"/>
            <p:cNvSpPr/>
            <p:nvPr/>
          </p:nvSpPr>
          <p:spPr>
            <a:xfrm rot="-5400000">
              <a:off x="3501574" y="1934671"/>
              <a:ext cx="643356" cy="1419149"/>
            </a:xfrm>
            <a:prstGeom prst="flowChartOffpageConnector">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g20c3e328327_0_974"/>
            <p:cNvSpPr/>
            <p:nvPr/>
          </p:nvSpPr>
          <p:spPr>
            <a:xfrm>
              <a:off x="2342625" y="2351149"/>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rPr b="0" i="0" lang="en-US" sz="1600" u="none" cap="none" strike="noStrike">
                  <a:solidFill>
                    <a:schemeClr val="lt1"/>
                  </a:solidFill>
                  <a:latin typeface="Merriweather Sans Light"/>
                  <a:ea typeface="Merriweather Sans Light"/>
                  <a:cs typeface="Merriweather Sans Light"/>
                  <a:sym typeface="Merriweather Sans Light"/>
                </a:rPr>
                <a:t>Organisationen in ihren </a:t>
              </a:r>
              <a:r>
                <a:rPr b="1" i="0" lang="en-US" sz="1600" u="none" cap="none" strike="noStrike">
                  <a:solidFill>
                    <a:schemeClr val="lt1"/>
                  </a:solidFill>
                  <a:latin typeface="Merriweather Sans"/>
                  <a:ea typeface="Merriweather Sans"/>
                  <a:cs typeface="Merriweather Sans"/>
                  <a:sym typeface="Merriweather Sans"/>
                </a:rPr>
                <a:t>Lebensrealitäten </a:t>
              </a:r>
              <a:r>
                <a:rPr b="0" i="0" lang="en-US" sz="1600" u="none" cap="none" strike="noStrike">
                  <a:solidFill>
                    <a:schemeClr val="lt1"/>
                  </a:solidFill>
                  <a:latin typeface="Merriweather Sans Light"/>
                  <a:ea typeface="Merriweather Sans Light"/>
                  <a:cs typeface="Merriweather Sans Light"/>
                  <a:sym typeface="Merriweather Sans Light"/>
                </a:rPr>
                <a:t>abholen</a:t>
              </a:r>
              <a:endParaRPr b="0" i="0" sz="1300" u="none" cap="none" strike="noStrike">
                <a:solidFill>
                  <a:srgbClr val="FFFFFF"/>
                </a:solidFill>
                <a:latin typeface="Roboto"/>
                <a:ea typeface="Roboto"/>
                <a:cs typeface="Roboto"/>
                <a:sym typeface="Roboto"/>
              </a:endParaRPr>
            </a:p>
          </p:txBody>
        </p:sp>
        <p:sp>
          <p:nvSpPr>
            <p:cNvPr id="790" name="Google Shape;790;g20c3e328327_0_974"/>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6862"/>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g20c3e328327_0_974"/>
            <p:cNvSpPr/>
            <p:nvPr/>
          </p:nvSpPr>
          <p:spPr>
            <a:xfrm>
              <a:off x="1593000" y="2322575"/>
              <a:ext cx="690000" cy="642600"/>
            </a:xfrm>
            <a:prstGeom prst="rect">
              <a:avLst/>
            </a:prstGeom>
            <a:solidFill>
              <a:srgbClr val="FFF10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FFFFFF"/>
                  </a:solidFill>
                  <a:latin typeface="Merriweather Sans"/>
                  <a:ea typeface="Merriweather Sans"/>
                  <a:cs typeface="Merriweather Sans"/>
                  <a:sym typeface="Merriweather Sans"/>
                </a:rPr>
                <a:t>#3</a:t>
              </a:r>
              <a:endParaRPr b="1" i="0" sz="3500" u="none" cap="none" strike="noStrike">
                <a:solidFill>
                  <a:srgbClr val="FFFFFF"/>
                </a:solidFill>
                <a:latin typeface="Merriweather Sans"/>
                <a:ea typeface="Merriweather Sans"/>
                <a:cs typeface="Merriweather Sans"/>
                <a:sym typeface="Merriweather Sans"/>
              </a:endParaRPr>
            </a:p>
          </p:txBody>
        </p:sp>
        <p:sp>
          <p:nvSpPr>
            <p:cNvPr id="792" name="Google Shape;792;g20c3e328327_0_974"/>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800"/>
                </a:spcBef>
                <a:spcAft>
                  <a:spcPts val="0"/>
                </a:spcAft>
                <a:buClr>
                  <a:schemeClr val="lt1"/>
                </a:buClr>
                <a:buSzPts val="1600"/>
                <a:buFont typeface="Merriweather Sans Light"/>
                <a:buChar char="●"/>
              </a:pPr>
              <a:r>
                <a:rPr b="0" i="0" lang="en-US" sz="1600" u="none" cap="none" strike="noStrike">
                  <a:solidFill>
                    <a:schemeClr val="lt1"/>
                  </a:solidFill>
                  <a:latin typeface="Merriweather Sans Light"/>
                  <a:ea typeface="Merriweather Sans Light"/>
                  <a:cs typeface="Merriweather Sans Light"/>
                  <a:sym typeface="Merriweather Sans Light"/>
                </a:rPr>
                <a:t>Förderung von </a:t>
              </a:r>
              <a:r>
                <a:rPr b="1" i="0" lang="en-US" sz="1600" u="none" cap="none" strike="noStrike">
                  <a:solidFill>
                    <a:schemeClr val="lt1"/>
                  </a:solidFill>
                  <a:latin typeface="Merriweather Sans"/>
                  <a:ea typeface="Merriweather Sans"/>
                  <a:cs typeface="Merriweather Sans"/>
                  <a:sym typeface="Merriweather Sans"/>
                </a:rPr>
                <a:t>Gemeinden mit schlechter sozioökonomischer Lage </a:t>
              </a:r>
              <a:endParaRPr b="1" i="0" sz="1600" u="none" cap="none" strike="noStrike">
                <a:solidFill>
                  <a:schemeClr val="lt1"/>
                </a:solidFill>
                <a:latin typeface="Merriweather Sans"/>
                <a:ea typeface="Merriweather Sans"/>
                <a:cs typeface="Merriweather Sans"/>
                <a:sym typeface="Merriweather Sans"/>
              </a:endParaRPr>
            </a:p>
            <a:p>
              <a:pPr indent="0" lvl="0" marL="60960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lt1"/>
                </a:solidFill>
                <a:latin typeface="Roboto"/>
                <a:ea typeface="Roboto"/>
                <a:cs typeface="Roboto"/>
                <a:sym typeface="Roboto"/>
              </a:endParaRPr>
            </a:p>
          </p:txBody>
        </p:sp>
      </p:grpSp>
      <p:grpSp>
        <p:nvGrpSpPr>
          <p:cNvPr id="793" name="Google Shape;793;g20c3e328327_0_974"/>
          <p:cNvGrpSpPr/>
          <p:nvPr/>
        </p:nvGrpSpPr>
        <p:grpSpPr>
          <a:xfrm>
            <a:off x="765014" y="4192771"/>
            <a:ext cx="9302782" cy="1004762"/>
            <a:chOff x="1593000" y="2322568"/>
            <a:chExt cx="5957975" cy="643500"/>
          </a:xfrm>
        </p:grpSpPr>
        <p:sp>
          <p:nvSpPr>
            <p:cNvPr id="794" name="Google Shape;794;g20c3e328327_0_974"/>
            <p:cNvSpPr/>
            <p:nvPr/>
          </p:nvSpPr>
          <p:spPr>
            <a:xfrm>
              <a:off x="3728375" y="2322568"/>
              <a:ext cx="3822600" cy="643500"/>
            </a:xfrm>
            <a:prstGeom prst="rect">
              <a:avLst/>
            </a:prstGeom>
            <a:solidFill>
              <a:srgbClr val="77C19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g20c3e328327_0_974"/>
            <p:cNvSpPr/>
            <p:nvPr/>
          </p:nvSpPr>
          <p:spPr>
            <a:xfrm flipH="1">
              <a:off x="2283025" y="2322575"/>
              <a:ext cx="1844400" cy="642600"/>
            </a:xfrm>
            <a:prstGeom prst="rect">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g20c3e328327_0_974"/>
            <p:cNvSpPr/>
            <p:nvPr/>
          </p:nvSpPr>
          <p:spPr>
            <a:xfrm rot="-5400000">
              <a:off x="3501574" y="1934671"/>
              <a:ext cx="643356" cy="1419149"/>
            </a:xfrm>
            <a:prstGeom prst="flowChartOffpageConnector">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g20c3e328327_0_974"/>
            <p:cNvSpPr/>
            <p:nvPr/>
          </p:nvSpPr>
          <p:spPr>
            <a:xfrm>
              <a:off x="2365073" y="2396364"/>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rPr b="0" i="0" lang="en-US" sz="1600" u="none" cap="none" strike="noStrike">
                  <a:solidFill>
                    <a:schemeClr val="lt1"/>
                  </a:solidFill>
                  <a:latin typeface="Merriweather Sans Light"/>
                  <a:ea typeface="Merriweather Sans Light"/>
                  <a:cs typeface="Merriweather Sans Light"/>
                  <a:sym typeface="Merriweather Sans Light"/>
                </a:rPr>
                <a:t>Die richtigen  </a:t>
              </a:r>
              <a:r>
                <a:rPr b="1" i="0" lang="en-US" sz="1600" u="none" cap="none" strike="noStrike">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38"/>
                    </a:ext>
                  </a:extLst>
                </a:rPr>
                <a:t>Multiplikator</a:t>
              </a:r>
              <a:r>
                <a:rPr b="1" i="0" lang="en-US" sz="1600" u="none" cap="none" strike="noStrike">
                  <a:solidFill>
                    <a:schemeClr val="lt1"/>
                  </a:solidFill>
                  <a:latin typeface="Merriweather Sans"/>
                  <a:ea typeface="Merriweather Sans"/>
                  <a:cs typeface="Merriweather Sans"/>
                  <a:sym typeface="Merriweather Sans"/>
                </a:rPr>
                <a:t>:innen  </a:t>
              </a:r>
              <a:r>
                <a:rPr b="0" i="0" lang="en-US" sz="1600" u="none" cap="none" strike="noStrike">
                  <a:solidFill>
                    <a:schemeClr val="lt1"/>
                  </a:solidFill>
                  <a:latin typeface="Merriweather Sans Light"/>
                  <a:ea typeface="Merriweather Sans Light"/>
                  <a:cs typeface="Merriweather Sans Light"/>
                  <a:sym typeface="Merriweather Sans Light"/>
                </a:rPr>
                <a:t>identifizieren</a:t>
              </a:r>
              <a:endParaRPr b="0" i="0" sz="1600" u="none" cap="none" strike="noStrike">
                <a:solidFill>
                  <a:schemeClr val="lt1"/>
                </a:solidFill>
                <a:latin typeface="Merriweather Sans Light"/>
                <a:ea typeface="Merriweather Sans Light"/>
                <a:cs typeface="Merriweather Sans Light"/>
                <a:sym typeface="Merriweather Sans Light"/>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Roboto Medium"/>
                <a:ea typeface="Roboto Medium"/>
                <a:cs typeface="Roboto Medium"/>
                <a:sym typeface="Roboto Medium"/>
              </a:endParaRPr>
            </a:p>
          </p:txBody>
        </p:sp>
        <p:sp>
          <p:nvSpPr>
            <p:cNvPr id="798" name="Google Shape;798;g20c3e328327_0_974"/>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6862"/>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g20c3e328327_0_974"/>
            <p:cNvSpPr/>
            <p:nvPr/>
          </p:nvSpPr>
          <p:spPr>
            <a:xfrm>
              <a:off x="1593000" y="2322575"/>
              <a:ext cx="690000" cy="642600"/>
            </a:xfrm>
            <a:prstGeom prst="rect">
              <a:avLst/>
            </a:prstGeom>
            <a:solidFill>
              <a:srgbClr val="FFF10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FFFFFF"/>
                  </a:solidFill>
                  <a:latin typeface="Merriweather Sans"/>
                  <a:ea typeface="Merriweather Sans"/>
                  <a:cs typeface="Merriweather Sans"/>
                  <a:sym typeface="Merriweather Sans"/>
                </a:rPr>
                <a:t>#2</a:t>
              </a:r>
              <a:endParaRPr b="1" i="0" sz="3500" u="none" cap="none" strike="noStrike">
                <a:solidFill>
                  <a:srgbClr val="FFFFFF"/>
                </a:solidFill>
                <a:latin typeface="Merriweather Sans"/>
                <a:ea typeface="Merriweather Sans"/>
                <a:cs typeface="Merriweather Sans"/>
                <a:sym typeface="Merriweather Sans"/>
              </a:endParaRPr>
            </a:p>
          </p:txBody>
        </p:sp>
        <p:sp>
          <p:nvSpPr>
            <p:cNvPr id="800" name="Google Shape;800;g20c3e328327_0_974"/>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800"/>
                </a:spcBef>
                <a:spcAft>
                  <a:spcPts val="0"/>
                </a:spcAft>
                <a:buClr>
                  <a:schemeClr val="lt1"/>
                </a:buClr>
                <a:buSzPts val="1600"/>
                <a:buFont typeface="Merriweather Sans Light"/>
                <a:buChar char="●"/>
              </a:pPr>
              <a:r>
                <a:rPr b="0" i="0" lang="en-US" sz="1600" u="none" cap="none" strike="noStrike">
                  <a:solidFill>
                    <a:schemeClr val="lt1"/>
                  </a:solidFill>
                  <a:latin typeface="Merriweather Sans Light"/>
                  <a:ea typeface="Merriweather Sans Light"/>
                  <a:cs typeface="Merriweather Sans Light"/>
                  <a:sym typeface="Merriweather Sans Light"/>
                </a:rPr>
                <a:t>Unterstützung und Wissen </a:t>
              </a:r>
              <a:r>
                <a:rPr b="1" i="0" lang="en-US" sz="1600" u="none" cap="none" strike="noStrike">
                  <a:solidFill>
                    <a:schemeClr val="lt1"/>
                  </a:solidFill>
                  <a:latin typeface="Merriweather Sans"/>
                  <a:ea typeface="Merriweather Sans"/>
                  <a:cs typeface="Merriweather Sans"/>
                  <a:sym typeface="Merriweather Sans"/>
                </a:rPr>
                <a:t>dezentralisieren</a:t>
              </a:r>
              <a:endParaRPr b="1" i="0" sz="1600" u="none" cap="none" strike="noStrike">
                <a:solidFill>
                  <a:srgbClr val="295E7E"/>
                </a:solidFill>
                <a:latin typeface="Merriweather Sans"/>
                <a:ea typeface="Merriweather Sans"/>
                <a:cs typeface="Merriweather Sans"/>
                <a:sym typeface="Merriweather Sans"/>
              </a:endParaRPr>
            </a:p>
            <a:p>
              <a:pPr indent="0" lvl="0" marL="60960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1B786E"/>
                </a:solidFill>
                <a:latin typeface="Roboto"/>
                <a:ea typeface="Roboto"/>
                <a:cs typeface="Roboto"/>
                <a:sym typeface="Roboto"/>
              </a:endParaRPr>
            </a:p>
          </p:txBody>
        </p:sp>
      </p:grpSp>
      <p:grpSp>
        <p:nvGrpSpPr>
          <p:cNvPr id="801" name="Google Shape;801;g20c3e328327_0_974"/>
          <p:cNvGrpSpPr/>
          <p:nvPr/>
        </p:nvGrpSpPr>
        <p:grpSpPr>
          <a:xfrm>
            <a:off x="765014" y="3169831"/>
            <a:ext cx="9302782" cy="1004762"/>
            <a:chOff x="1593000" y="2322568"/>
            <a:chExt cx="5957975" cy="643500"/>
          </a:xfrm>
        </p:grpSpPr>
        <p:sp>
          <p:nvSpPr>
            <p:cNvPr id="802" name="Google Shape;802;g20c3e328327_0_974"/>
            <p:cNvSpPr/>
            <p:nvPr/>
          </p:nvSpPr>
          <p:spPr>
            <a:xfrm>
              <a:off x="3728375" y="2322568"/>
              <a:ext cx="3822600" cy="643500"/>
            </a:xfrm>
            <a:prstGeom prst="rect">
              <a:avLst/>
            </a:prstGeom>
            <a:solidFill>
              <a:srgbClr val="77C19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g20c3e328327_0_974"/>
            <p:cNvSpPr/>
            <p:nvPr/>
          </p:nvSpPr>
          <p:spPr>
            <a:xfrm flipH="1">
              <a:off x="2283025" y="2322575"/>
              <a:ext cx="1844400" cy="642600"/>
            </a:xfrm>
            <a:prstGeom prst="rect">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g20c3e328327_0_974"/>
            <p:cNvSpPr/>
            <p:nvPr/>
          </p:nvSpPr>
          <p:spPr>
            <a:xfrm rot="-5400000">
              <a:off x="3501574" y="1934671"/>
              <a:ext cx="643356" cy="1419149"/>
            </a:xfrm>
            <a:prstGeom prst="flowChartOffpageConnector">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g20c3e328327_0_974"/>
            <p:cNvSpPr/>
            <p:nvPr/>
          </p:nvSpPr>
          <p:spPr>
            <a:xfrm>
              <a:off x="2342625" y="2448753"/>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800"/>
                </a:spcBef>
                <a:spcAft>
                  <a:spcPts val="0"/>
                </a:spcAft>
                <a:buClr>
                  <a:srgbClr val="000000"/>
                </a:buClr>
                <a:buSzPts val="1600"/>
                <a:buFont typeface="Arial"/>
                <a:buNone/>
              </a:pPr>
              <a:r>
                <a:rPr b="0" i="0" lang="en-US" sz="1600" u="none" cap="none" strike="noStrike">
                  <a:solidFill>
                    <a:schemeClr val="lt1"/>
                  </a:solidFill>
                  <a:latin typeface="Merriweather Sans Light"/>
                  <a:ea typeface="Merriweather Sans Light"/>
                  <a:cs typeface="Merriweather Sans Light"/>
                  <a:sym typeface="Merriweather Sans Light"/>
                </a:rPr>
                <a:t>Unterstützungsangebote am </a:t>
              </a:r>
              <a:r>
                <a:rPr b="1" i="0" lang="en-US" sz="1600" u="none" cap="none" strike="noStrike">
                  <a:solidFill>
                    <a:schemeClr val="lt1"/>
                  </a:solidFill>
                  <a:latin typeface="Merriweather Sans"/>
                  <a:ea typeface="Merriweather Sans"/>
                  <a:cs typeface="Merriweather Sans"/>
                  <a:sym typeface="Merriweather Sans"/>
                </a:rPr>
                <a:t>Digitalisierungsgrad </a:t>
              </a:r>
              <a:r>
                <a:rPr b="0" i="0" lang="en-US" sz="1600" u="none" cap="none" strike="noStrike">
                  <a:solidFill>
                    <a:schemeClr val="lt1"/>
                  </a:solidFill>
                  <a:latin typeface="Merriweather Sans Light"/>
                  <a:ea typeface="Merriweather Sans Light"/>
                  <a:cs typeface="Merriweather Sans Light"/>
                  <a:sym typeface="Merriweather Sans Light"/>
                </a:rPr>
                <a:t>orientieren</a:t>
              </a:r>
              <a:endParaRPr b="0" i="0" sz="1600" u="none" cap="none" strike="noStrike">
                <a:solidFill>
                  <a:schemeClr val="lt1"/>
                </a:solidFill>
                <a:latin typeface="Merriweather Sans Light"/>
                <a:ea typeface="Merriweather Sans Light"/>
                <a:cs typeface="Merriweather Sans Light"/>
                <a:sym typeface="Merriweather Sans Light"/>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rgbClr val="FFFFFF"/>
                </a:solidFill>
                <a:latin typeface="Roboto Medium"/>
                <a:ea typeface="Roboto Medium"/>
                <a:cs typeface="Roboto Medium"/>
                <a:sym typeface="Roboto Medium"/>
              </a:endParaRPr>
            </a:p>
          </p:txBody>
        </p:sp>
        <p:sp>
          <p:nvSpPr>
            <p:cNvPr id="806" name="Google Shape;806;g20c3e328327_0_974"/>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6862"/>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g20c3e328327_0_974"/>
            <p:cNvSpPr/>
            <p:nvPr/>
          </p:nvSpPr>
          <p:spPr>
            <a:xfrm>
              <a:off x="1593000" y="2322575"/>
              <a:ext cx="690000" cy="642600"/>
            </a:xfrm>
            <a:prstGeom prst="rect">
              <a:avLst/>
            </a:prstGeom>
            <a:solidFill>
              <a:srgbClr val="FFF101"/>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FFFFFF"/>
                  </a:solidFill>
                  <a:latin typeface="Merriweather Sans"/>
                  <a:ea typeface="Merriweather Sans"/>
                  <a:cs typeface="Merriweather Sans"/>
                  <a:sym typeface="Merriweather Sans"/>
                </a:rPr>
                <a:t>#1</a:t>
              </a:r>
              <a:endParaRPr b="1" i="0" sz="3500" u="none" cap="none" strike="noStrike">
                <a:solidFill>
                  <a:srgbClr val="FFFFFF"/>
                </a:solidFill>
                <a:latin typeface="Merriweather Sans"/>
                <a:ea typeface="Merriweather Sans"/>
                <a:cs typeface="Merriweather Sans"/>
                <a:sym typeface="Merriweather Sans"/>
              </a:endParaRPr>
            </a:p>
          </p:txBody>
        </p:sp>
        <p:sp>
          <p:nvSpPr>
            <p:cNvPr id="808" name="Google Shape;808;g20c3e328327_0_974"/>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800"/>
                </a:spcBef>
                <a:spcAft>
                  <a:spcPts val="0"/>
                </a:spcAft>
                <a:buClr>
                  <a:schemeClr val="lt1"/>
                </a:buClr>
                <a:buSzPts val="1600"/>
                <a:buFont typeface="Merriweather Sans Light"/>
                <a:buChar char="●"/>
              </a:pPr>
              <a:r>
                <a:rPr b="1" i="0" lang="en-US" sz="1600" u="none" cap="none" strike="noStrike">
                  <a:solidFill>
                    <a:schemeClr val="lt1"/>
                  </a:solidFill>
                  <a:latin typeface="Merriweather Sans"/>
                  <a:ea typeface="Merriweather Sans"/>
                  <a:cs typeface="Merriweather Sans"/>
                  <a:sym typeface="Merriweather Sans"/>
                </a:rPr>
                <a:t>Digitale Kompetenzen aufbauen </a:t>
              </a:r>
              <a:r>
                <a:rPr b="0" i="0" lang="en-US" sz="1600" u="none" cap="none" strike="noStrike">
                  <a:solidFill>
                    <a:schemeClr val="lt1"/>
                  </a:solidFill>
                  <a:latin typeface="Merriweather Sans Light"/>
                  <a:ea typeface="Merriweather Sans Light"/>
                  <a:cs typeface="Merriweather Sans Light"/>
                  <a:sym typeface="Merriweather Sans Light"/>
                </a:rPr>
                <a:t>durch vereinsspezifische Beratungen statt allgemeiner Schulungen</a:t>
              </a:r>
              <a:endParaRPr b="0" i="0" sz="1600" u="none" cap="none" strike="noStrike">
                <a:solidFill>
                  <a:schemeClr val="lt1"/>
                </a:solidFill>
                <a:latin typeface="Merriweather Sans Light"/>
                <a:ea typeface="Merriweather Sans Light"/>
                <a:cs typeface="Merriweather Sans Light"/>
                <a:sym typeface="Merriweather Sans Light"/>
              </a:endParaRPr>
            </a:p>
          </p:txBody>
        </p:sp>
      </p:grpSp>
    </p:spTree>
  </p:cSld>
  <p:clrMapOvr>
    <a:masterClrMapping/>
  </p:clrMapOvr>
  <mc:AlternateContent>
    <mc:Choice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20a13491a90_0_0"/>
          <p:cNvSpPr/>
          <p:nvPr/>
        </p:nvSpPr>
        <p:spPr>
          <a:xfrm>
            <a:off x="412933" y="5203849"/>
            <a:ext cx="2229900" cy="1626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4" name="Google Shape;814;g20a13491a90_0_0"/>
          <p:cNvPicPr preferRelativeResize="0"/>
          <p:nvPr/>
        </p:nvPicPr>
        <p:blipFill>
          <a:blip r:embed="rId3">
            <a:alphaModFix/>
          </a:blip>
          <a:stretch>
            <a:fillRect/>
          </a:stretch>
        </p:blipFill>
        <p:spPr>
          <a:xfrm>
            <a:off x="60767" y="5240225"/>
            <a:ext cx="3562298" cy="1535473"/>
          </a:xfrm>
          <a:prstGeom prst="rect">
            <a:avLst/>
          </a:prstGeom>
          <a:noFill/>
          <a:ln>
            <a:noFill/>
          </a:ln>
        </p:spPr>
      </p:pic>
      <p:sp>
        <p:nvSpPr>
          <p:cNvPr id="815" name="Google Shape;815;g20a13491a90_0_0"/>
          <p:cNvSpPr txBox="1"/>
          <p:nvPr/>
        </p:nvSpPr>
        <p:spPr>
          <a:xfrm>
            <a:off x="2093850" y="1358075"/>
            <a:ext cx="34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erriweather Sans Light"/>
              <a:ea typeface="Merriweather Sans Light"/>
              <a:cs typeface="Merriweather Sans Light"/>
              <a:sym typeface="Merriweather Sans Light"/>
            </a:endParaRPr>
          </a:p>
        </p:txBody>
      </p:sp>
      <p:sp>
        <p:nvSpPr>
          <p:cNvPr id="816" name="Google Shape;816;g20a13491a90_0_0"/>
          <p:cNvSpPr txBox="1"/>
          <p:nvPr>
            <p:ph type="ctrTitle"/>
          </p:nvPr>
        </p:nvSpPr>
        <p:spPr>
          <a:xfrm>
            <a:off x="4755867" y="2352102"/>
            <a:ext cx="6868800" cy="2451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5400"/>
              <a:buNone/>
            </a:pPr>
            <a:r>
              <a:t/>
            </a:r>
            <a:endParaRPr sz="3700"/>
          </a:p>
          <a:p>
            <a:pPr indent="0" lvl="0" marL="0" rtl="0" algn="l">
              <a:lnSpc>
                <a:spcPct val="100000"/>
              </a:lnSpc>
              <a:spcBef>
                <a:spcPts val="0"/>
              </a:spcBef>
              <a:spcAft>
                <a:spcPts val="0"/>
              </a:spcAft>
              <a:buSzPts val="5400"/>
              <a:buNone/>
            </a:pPr>
            <a:r>
              <a:rPr lang="en-US" sz="4700"/>
              <a:t>Klimawerkstatt Fläming</a:t>
            </a:r>
            <a:endParaRPr sz="2800"/>
          </a:p>
          <a:p>
            <a:pPr indent="0" lvl="0" marL="0" rtl="0" algn="l">
              <a:lnSpc>
                <a:spcPct val="100000"/>
              </a:lnSpc>
              <a:spcBef>
                <a:spcPts val="0"/>
              </a:spcBef>
              <a:spcAft>
                <a:spcPts val="0"/>
              </a:spcAft>
              <a:buSzPts val="5400"/>
              <a:buNone/>
            </a:pPr>
            <a:r>
              <a:rPr lang="en-US" sz="2800">
                <a:latin typeface="Calibri"/>
                <a:ea typeface="Calibri"/>
                <a:cs typeface="Calibri"/>
                <a:sym typeface="Calibri"/>
              </a:rPr>
              <a:t>Gemeinsam grüner leben</a:t>
            </a:r>
            <a:br>
              <a:rPr lang="en-US" sz="2800">
                <a:latin typeface="Calibri"/>
                <a:ea typeface="Calibri"/>
                <a:cs typeface="Calibri"/>
                <a:sym typeface="Calibri"/>
              </a:rPr>
            </a:br>
            <a:r>
              <a:rPr lang="en-US" sz="2800">
                <a:latin typeface="Calibri"/>
                <a:ea typeface="Calibri"/>
                <a:cs typeface="Calibri"/>
                <a:sym typeface="Calibri"/>
              </a:rPr>
              <a:t> </a:t>
            </a:r>
            <a:endParaRPr sz="2800">
              <a:latin typeface="Calibri"/>
              <a:ea typeface="Calibri"/>
              <a:cs typeface="Calibri"/>
              <a:sym typeface="Calibri"/>
            </a:endParaRPr>
          </a:p>
        </p:txBody>
      </p:sp>
      <p:pic>
        <p:nvPicPr>
          <p:cNvPr id="817" name="Google Shape;817;g20a13491a90_0_0"/>
          <p:cNvPicPr preferRelativeResize="0"/>
          <p:nvPr/>
        </p:nvPicPr>
        <p:blipFill rotWithShape="1">
          <a:blip r:embed="rId4">
            <a:alphaModFix/>
          </a:blip>
          <a:srcRect b="0" l="0" r="25727" t="19283"/>
          <a:stretch/>
        </p:blipFill>
        <p:spPr>
          <a:xfrm>
            <a:off x="9419558" y="5714250"/>
            <a:ext cx="1263064" cy="1035300"/>
          </a:xfrm>
          <a:prstGeom prst="rect">
            <a:avLst/>
          </a:prstGeom>
          <a:noFill/>
          <a:ln>
            <a:noFill/>
          </a:ln>
        </p:spPr>
      </p:pic>
      <p:pic>
        <p:nvPicPr>
          <p:cNvPr descr="Stadt Bad Belzig | service.brandenburg.de" id="818" name="Google Shape;818;g20a13491a90_0_0"/>
          <p:cNvPicPr preferRelativeResize="0"/>
          <p:nvPr/>
        </p:nvPicPr>
        <p:blipFill rotWithShape="1">
          <a:blip r:embed="rId5">
            <a:alphaModFix/>
          </a:blip>
          <a:srcRect b="0" l="0" r="0" t="0"/>
          <a:stretch/>
        </p:blipFill>
        <p:spPr>
          <a:xfrm>
            <a:off x="11047434" y="5764628"/>
            <a:ext cx="834271" cy="928822"/>
          </a:xfrm>
          <a:prstGeom prst="rect">
            <a:avLst/>
          </a:prstGeom>
          <a:noFill/>
          <a:ln>
            <a:noFill/>
          </a:ln>
        </p:spPr>
      </p:pic>
      <p:pic>
        <p:nvPicPr>
          <p:cNvPr id="819" name="Google Shape;819;g20a13491a90_0_0"/>
          <p:cNvPicPr preferRelativeResize="0"/>
          <p:nvPr/>
        </p:nvPicPr>
        <p:blipFill>
          <a:blip r:embed="rId6">
            <a:alphaModFix/>
          </a:blip>
          <a:stretch>
            <a:fillRect/>
          </a:stretch>
        </p:blipFill>
        <p:spPr>
          <a:xfrm>
            <a:off x="7725892" y="5727185"/>
            <a:ext cx="1188100" cy="1190023"/>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g20a13491a90_0_910"/>
          <p:cNvSpPr/>
          <p:nvPr/>
        </p:nvSpPr>
        <p:spPr>
          <a:xfrm>
            <a:off x="-256325" y="6200"/>
            <a:ext cx="8388300" cy="6858000"/>
          </a:xfrm>
          <a:prstGeom prst="rect">
            <a:avLst/>
          </a:prstGeom>
          <a:solidFill>
            <a:srgbClr val="00394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826" name="Google Shape;826;g20a13491a90_0_910"/>
          <p:cNvSpPr/>
          <p:nvPr/>
        </p:nvSpPr>
        <p:spPr>
          <a:xfrm>
            <a:off x="8132100" y="-6150"/>
            <a:ext cx="4059900" cy="6870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g20a13491a90_0_910"/>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solidFill>
                  <a:schemeClr val="lt1"/>
                </a:solidFill>
              </a:rPr>
              <a:t>Das Projekt</a:t>
            </a:r>
            <a:endParaRPr sz="3200">
              <a:solidFill>
                <a:schemeClr val="lt1"/>
              </a:solidFill>
            </a:endParaRPr>
          </a:p>
          <a:p>
            <a:pPr indent="0" lvl="0" marL="0" rtl="0" algn="l">
              <a:lnSpc>
                <a:spcPct val="115000"/>
              </a:lnSpc>
              <a:spcBef>
                <a:spcPts val="0"/>
              </a:spcBef>
              <a:spcAft>
                <a:spcPts val="0"/>
              </a:spcAft>
              <a:buClr>
                <a:srgbClr val="1A3743"/>
              </a:buClr>
              <a:buSzPts val="3200"/>
              <a:buFont typeface="Avenir"/>
              <a:buNone/>
            </a:pPr>
            <a:r>
              <a:rPr lang="en-US" sz="1800">
                <a:solidFill>
                  <a:srgbClr val="66BB8F"/>
                </a:solidFill>
              </a:rPr>
              <a:t>Informationen</a:t>
            </a:r>
            <a:endParaRPr sz="1800">
              <a:solidFill>
                <a:srgbClr val="66BB8F"/>
              </a:solidFill>
            </a:endParaRPr>
          </a:p>
        </p:txBody>
      </p:sp>
      <p:sp>
        <p:nvSpPr>
          <p:cNvPr id="828" name="Google Shape;828;g20a13491a90_0_910"/>
          <p:cNvSpPr txBox="1"/>
          <p:nvPr/>
        </p:nvSpPr>
        <p:spPr>
          <a:xfrm>
            <a:off x="628650" y="2025225"/>
            <a:ext cx="7344300" cy="37353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800"/>
              </a:spcBef>
              <a:spcAft>
                <a:spcPts val="0"/>
              </a:spcAft>
              <a:buClr>
                <a:schemeClr val="lt1"/>
              </a:buClr>
              <a:buSzPts val="2000"/>
              <a:buFont typeface="Merriweather Sans Light"/>
              <a:buChar char="●"/>
            </a:pPr>
            <a:r>
              <a:rPr b="0" i="0" lang="en-US"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39"/>
                  </a:ext>
                </a:extLst>
              </a:rPr>
              <a:t>Laufzeit: </a:t>
            </a:r>
            <a:r>
              <a:rPr b="1" i="0" lang="en-US" sz="2000" u="none" cap="none" strike="noStrike">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40"/>
                  </a:ext>
                </a:extLst>
              </a:rPr>
              <a:t>zwei Jahre</a:t>
            </a:r>
            <a:r>
              <a:rPr b="0" i="0" lang="en-US"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41"/>
                  </a:ext>
                </a:extLst>
              </a:rPr>
              <a:t> (</a:t>
            </a:r>
            <a:r>
              <a:rPr lang="en-US" sz="2000">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42"/>
                  </a:ext>
                </a:extLst>
              </a:rPr>
              <a:t>2021-2023</a:t>
            </a:r>
            <a:r>
              <a:rPr b="0" i="0" lang="en-US"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43"/>
                  </a:ext>
                </a:extLst>
              </a:rPr>
              <a:t>)</a:t>
            </a:r>
            <a:endParaRPr b="0" i="0"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44"/>
                </a:ext>
              </a:extLst>
            </a:endParaRPr>
          </a:p>
          <a:p>
            <a:pPr indent="-355600" lvl="0" marL="457200" marR="0" rtl="0" algn="l">
              <a:lnSpc>
                <a:spcPct val="115000"/>
              </a:lnSpc>
              <a:spcBef>
                <a:spcPts val="800"/>
              </a:spcBef>
              <a:spcAft>
                <a:spcPts val="0"/>
              </a:spcAft>
              <a:buClr>
                <a:schemeClr val="lt1"/>
              </a:buClr>
              <a:buSzPts val="2000"/>
              <a:buFont typeface="Merriweather Sans Light"/>
              <a:buChar char="●"/>
            </a:pPr>
            <a:r>
              <a:rPr lang="en-US" sz="2000">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45"/>
                  </a:ext>
                </a:extLst>
              </a:rPr>
              <a:t>Kooperation von Neuland21 mit Smart Village e.V. und der Stadt Bad Belzig</a:t>
            </a:r>
            <a:endParaRPr sz="2000">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46"/>
                </a:ext>
              </a:extLst>
            </a:endParaRPr>
          </a:p>
          <a:p>
            <a:pPr indent="-355600" lvl="0" marL="457200" marR="0" rtl="0" algn="l">
              <a:lnSpc>
                <a:spcPct val="115000"/>
              </a:lnSpc>
              <a:spcBef>
                <a:spcPts val="800"/>
              </a:spcBef>
              <a:spcAft>
                <a:spcPts val="0"/>
              </a:spcAft>
              <a:buClr>
                <a:schemeClr val="lt1"/>
              </a:buClr>
              <a:buSzPts val="2000"/>
              <a:buFont typeface="Merriweather Sans Light"/>
              <a:buChar char="●"/>
            </a:pPr>
            <a:r>
              <a:rPr lang="en-US" sz="2000">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47"/>
                  </a:ext>
                </a:extLst>
              </a:rPr>
              <a:t>gefördert vom </a:t>
            </a:r>
            <a:r>
              <a:rPr b="1" lang="en-US" sz="2000">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48"/>
                  </a:ext>
                </a:extLst>
              </a:rPr>
              <a:t>Bundesministerium für Wohnen, Stadtentwicklung und Bauwesen</a:t>
            </a:r>
            <a:r>
              <a:rPr lang="en-US" sz="2000">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49"/>
                  </a:ext>
                </a:extLst>
              </a:rPr>
              <a:t> (BMWSB) sowie dem </a:t>
            </a:r>
            <a:r>
              <a:rPr b="1" lang="en-US" sz="2000">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50"/>
                  </a:ext>
                </a:extLst>
              </a:rPr>
              <a:t>Bundesinstitut für Bau-, Stadt- und Raumforschung </a:t>
            </a:r>
            <a:r>
              <a:rPr lang="en-US" sz="2000">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51"/>
                  </a:ext>
                </a:extLst>
              </a:rPr>
              <a:t>(BBSR).</a:t>
            </a:r>
            <a:endParaRPr sz="2000">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52"/>
                </a:ext>
              </a:extLst>
            </a:endParaRPr>
          </a:p>
          <a:p>
            <a:pPr indent="0" lvl="0" marL="457200" marR="0" rtl="0" algn="l">
              <a:lnSpc>
                <a:spcPct val="115000"/>
              </a:lnSpc>
              <a:spcBef>
                <a:spcPts val="800"/>
              </a:spcBef>
              <a:spcAft>
                <a:spcPts val="0"/>
              </a:spcAft>
              <a:buNone/>
            </a:pPr>
            <a:r>
              <a:t/>
            </a:r>
            <a:endParaRPr b="1" i="0" sz="2000" u="none" cap="none" strike="noStrike">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53"/>
                </a:ext>
              </a:extLst>
            </a:endParaRPr>
          </a:p>
          <a:p>
            <a:pPr indent="0" lvl="0" marL="457200" marR="0" rtl="0" algn="l">
              <a:lnSpc>
                <a:spcPct val="115000"/>
              </a:lnSpc>
              <a:spcBef>
                <a:spcPts val="800"/>
              </a:spcBef>
              <a:spcAft>
                <a:spcPts val="0"/>
              </a:spcAft>
              <a:buClr>
                <a:srgbClr val="000000"/>
              </a:buClr>
              <a:buSzPts val="2000"/>
              <a:buFont typeface="Arial"/>
              <a:buNone/>
            </a:pPr>
            <a:r>
              <a:t/>
            </a:r>
            <a:endParaRPr b="1" i="0" sz="2000" u="none" cap="none" strike="noStrike">
              <a:solidFill>
                <a:schemeClr val="lt1"/>
              </a:solidFill>
              <a:latin typeface="Merriweather Sans"/>
              <a:ea typeface="Merriweather Sans"/>
              <a:cs typeface="Merriweather Sans"/>
              <a:sym typeface="Merriweather Sans"/>
            </a:endParaRPr>
          </a:p>
        </p:txBody>
      </p:sp>
      <p:pic>
        <p:nvPicPr>
          <p:cNvPr id="829" name="Google Shape;829;g20a13491a90_0_910"/>
          <p:cNvPicPr preferRelativeResize="0"/>
          <p:nvPr/>
        </p:nvPicPr>
        <p:blipFill rotWithShape="1">
          <a:blip r:embed="rId3">
            <a:alphaModFix/>
          </a:blip>
          <a:srcRect b="0" l="0" r="0" t="0"/>
          <a:stretch/>
        </p:blipFill>
        <p:spPr>
          <a:xfrm>
            <a:off x="9370976" y="78352"/>
            <a:ext cx="1650099" cy="1650123"/>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20a13491a90_0_921"/>
          <p:cNvSpPr/>
          <p:nvPr/>
        </p:nvSpPr>
        <p:spPr>
          <a:xfrm>
            <a:off x="-380100" y="-6150"/>
            <a:ext cx="8512200" cy="6870300"/>
          </a:xfrm>
          <a:prstGeom prst="rect">
            <a:avLst/>
          </a:prstGeom>
          <a:solidFill>
            <a:srgbClr val="00394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u="none" cap="none" strike="noStrike">
              <a:solidFill>
                <a:srgbClr val="FFFFFF"/>
              </a:solidFill>
              <a:latin typeface="Trebuchet MS"/>
              <a:ea typeface="Trebuchet MS"/>
              <a:cs typeface="Trebuchet MS"/>
              <a:sym typeface="Trebuchet MS"/>
            </a:endParaRPr>
          </a:p>
        </p:txBody>
      </p:sp>
      <p:sp>
        <p:nvSpPr>
          <p:cNvPr id="836" name="Google Shape;836;g20a13491a90_0_921"/>
          <p:cNvSpPr/>
          <p:nvPr/>
        </p:nvSpPr>
        <p:spPr>
          <a:xfrm>
            <a:off x="8132100" y="-6150"/>
            <a:ext cx="4059900" cy="6870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g20a13491a90_0_921"/>
          <p:cNvSpPr/>
          <p:nvPr/>
        </p:nvSpPr>
        <p:spPr>
          <a:xfrm>
            <a:off x="8952000" y="658825"/>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lang="en-US" sz="2300">
                <a:solidFill>
                  <a:srgbClr val="FFFFFF"/>
                </a:solidFill>
                <a:latin typeface="Merriweather Sans Light"/>
                <a:ea typeface="Merriweather Sans Light"/>
                <a:cs typeface="Merriweather Sans Light"/>
                <a:sym typeface="Merriweather Sans Light"/>
              </a:rPr>
              <a:t>Was ist die Klimawerkstatt?</a:t>
            </a:r>
            <a:endParaRPr b="0" i="0" sz="2300" u="none" cap="none" strike="noStrike">
              <a:solidFill>
                <a:srgbClr val="FFFFFF"/>
              </a:solidFill>
              <a:latin typeface="Merriweather Sans Light"/>
              <a:ea typeface="Merriweather Sans Light"/>
              <a:cs typeface="Merriweather Sans Light"/>
              <a:sym typeface="Merriweather Sans Light"/>
            </a:endParaRPr>
          </a:p>
        </p:txBody>
      </p:sp>
      <p:pic>
        <p:nvPicPr>
          <p:cNvPr id="838" name="Google Shape;838;g20a13491a90_0_921"/>
          <p:cNvPicPr preferRelativeResize="0"/>
          <p:nvPr/>
        </p:nvPicPr>
        <p:blipFill>
          <a:blip r:embed="rId3">
            <a:alphaModFix/>
          </a:blip>
          <a:stretch>
            <a:fillRect/>
          </a:stretch>
        </p:blipFill>
        <p:spPr>
          <a:xfrm>
            <a:off x="338975" y="5187350"/>
            <a:ext cx="1093350" cy="1093350"/>
          </a:xfrm>
          <a:prstGeom prst="rect">
            <a:avLst/>
          </a:prstGeom>
          <a:noFill/>
          <a:ln>
            <a:noFill/>
          </a:ln>
        </p:spPr>
      </p:pic>
      <p:pic>
        <p:nvPicPr>
          <p:cNvPr id="839" name="Google Shape;839;g20a13491a90_0_921"/>
          <p:cNvPicPr preferRelativeResize="0"/>
          <p:nvPr/>
        </p:nvPicPr>
        <p:blipFill>
          <a:blip r:embed="rId4">
            <a:alphaModFix/>
          </a:blip>
          <a:stretch>
            <a:fillRect/>
          </a:stretch>
        </p:blipFill>
        <p:spPr>
          <a:xfrm>
            <a:off x="390178" y="2157700"/>
            <a:ext cx="990950" cy="990950"/>
          </a:xfrm>
          <a:prstGeom prst="rect">
            <a:avLst/>
          </a:prstGeom>
          <a:noFill/>
          <a:ln>
            <a:noFill/>
          </a:ln>
        </p:spPr>
      </p:pic>
      <p:pic>
        <p:nvPicPr>
          <p:cNvPr id="840" name="Google Shape;840;g20a13491a90_0_921"/>
          <p:cNvPicPr preferRelativeResize="0"/>
          <p:nvPr/>
        </p:nvPicPr>
        <p:blipFill>
          <a:blip r:embed="rId5">
            <a:alphaModFix/>
          </a:blip>
          <a:stretch>
            <a:fillRect/>
          </a:stretch>
        </p:blipFill>
        <p:spPr>
          <a:xfrm>
            <a:off x="166977" y="3560925"/>
            <a:ext cx="1214150" cy="1214150"/>
          </a:xfrm>
          <a:prstGeom prst="rect">
            <a:avLst/>
          </a:prstGeom>
          <a:noFill/>
          <a:ln>
            <a:noFill/>
          </a:ln>
        </p:spPr>
      </p:pic>
      <p:sp>
        <p:nvSpPr>
          <p:cNvPr id="841" name="Google Shape;841;g20a13491a90_0_921"/>
          <p:cNvSpPr txBox="1"/>
          <p:nvPr/>
        </p:nvSpPr>
        <p:spPr>
          <a:xfrm>
            <a:off x="2623675" y="5359625"/>
            <a:ext cx="47649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1900">
                <a:solidFill>
                  <a:schemeClr val="lt1"/>
                </a:solidFill>
                <a:latin typeface="Merriweather Sans"/>
                <a:ea typeface="Merriweather Sans"/>
                <a:cs typeface="Merriweather Sans"/>
                <a:sym typeface="Merriweather Sans"/>
              </a:rPr>
              <a:t>Klimaschutz-Agenda 2023</a:t>
            </a:r>
            <a:endParaRPr sz="1900">
              <a:solidFill>
                <a:schemeClr val="lt1"/>
              </a:solidFill>
              <a:latin typeface="Avenir"/>
              <a:ea typeface="Avenir"/>
              <a:cs typeface="Avenir"/>
              <a:sym typeface="Avenir"/>
            </a:endParaRPr>
          </a:p>
        </p:txBody>
      </p:sp>
      <p:sp>
        <p:nvSpPr>
          <p:cNvPr id="842" name="Google Shape;842;g20a13491a90_0_921"/>
          <p:cNvSpPr txBox="1"/>
          <p:nvPr/>
        </p:nvSpPr>
        <p:spPr>
          <a:xfrm>
            <a:off x="2623675" y="3797200"/>
            <a:ext cx="3999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lt1"/>
                </a:solidFill>
                <a:latin typeface="Merriweather Sans"/>
                <a:ea typeface="Merriweather Sans"/>
                <a:cs typeface="Merriweather Sans"/>
                <a:sym typeface="Merriweather Sans"/>
              </a:rPr>
              <a:t>Klimadaten Plattform</a:t>
            </a:r>
            <a:endParaRPr sz="1600">
              <a:solidFill>
                <a:schemeClr val="lt1"/>
              </a:solidFill>
            </a:endParaRPr>
          </a:p>
        </p:txBody>
      </p:sp>
      <p:sp>
        <p:nvSpPr>
          <p:cNvPr id="843" name="Google Shape;843;g20a13491a90_0_921"/>
          <p:cNvSpPr txBox="1"/>
          <p:nvPr/>
        </p:nvSpPr>
        <p:spPr>
          <a:xfrm>
            <a:off x="2623675" y="2337513"/>
            <a:ext cx="3999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lt1"/>
                </a:solidFill>
                <a:latin typeface="Merriweather Sans"/>
                <a:ea typeface="Merriweather Sans"/>
                <a:cs typeface="Merriweather Sans"/>
                <a:sym typeface="Merriweather Sans"/>
              </a:rPr>
              <a:t>Projekte &amp; Initiativen</a:t>
            </a:r>
            <a:endParaRPr sz="1600">
              <a:solidFill>
                <a:schemeClr val="lt1"/>
              </a:solidFill>
            </a:endParaRPr>
          </a:p>
        </p:txBody>
      </p:sp>
      <p:sp>
        <p:nvSpPr>
          <p:cNvPr id="844" name="Google Shape;844;g20a13491a90_0_921"/>
          <p:cNvSpPr txBox="1"/>
          <p:nvPr/>
        </p:nvSpPr>
        <p:spPr>
          <a:xfrm>
            <a:off x="2623675" y="877850"/>
            <a:ext cx="3999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chemeClr val="lt1"/>
                </a:solidFill>
                <a:latin typeface="Merriweather Sans"/>
                <a:ea typeface="Merriweather Sans"/>
                <a:cs typeface="Merriweather Sans"/>
                <a:sym typeface="Merriweather Sans"/>
              </a:rPr>
              <a:t>Werkstatt Treffen</a:t>
            </a:r>
            <a:endParaRPr sz="1600">
              <a:solidFill>
                <a:schemeClr val="lt1"/>
              </a:solidFill>
            </a:endParaRPr>
          </a:p>
        </p:txBody>
      </p:sp>
      <p:pic>
        <p:nvPicPr>
          <p:cNvPr id="845" name="Google Shape;845;g20a13491a90_0_921"/>
          <p:cNvPicPr preferRelativeResize="0"/>
          <p:nvPr/>
        </p:nvPicPr>
        <p:blipFill>
          <a:blip r:embed="rId6">
            <a:alphaModFix/>
          </a:blip>
          <a:stretch>
            <a:fillRect/>
          </a:stretch>
        </p:blipFill>
        <p:spPr>
          <a:xfrm>
            <a:off x="259750" y="466550"/>
            <a:ext cx="1156076" cy="1156076"/>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g20a13491a90_0_947"/>
          <p:cNvSpPr/>
          <p:nvPr/>
        </p:nvSpPr>
        <p:spPr>
          <a:xfrm>
            <a:off x="-414000" y="-82200"/>
            <a:ext cx="8546100" cy="69402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852" name="Google Shape;852;g20a13491a90_0_947"/>
          <p:cNvSpPr/>
          <p:nvPr/>
        </p:nvSpPr>
        <p:spPr>
          <a:xfrm>
            <a:off x="8132100" y="0"/>
            <a:ext cx="4059900" cy="6940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g20a13491a90_0_947"/>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1" lang="en-US" sz="1600">
                <a:solidFill>
                  <a:schemeClr val="lt1"/>
                </a:solidFill>
                <a:latin typeface="Merriweather Sans"/>
                <a:ea typeface="Merriweather Sans"/>
                <a:cs typeface="Merriweather Sans"/>
                <a:sym typeface="Merriweather Sans"/>
              </a:rPr>
              <a:t>Meilensteine</a:t>
            </a:r>
            <a:endParaRPr b="1" sz="1600" u="none" cap="none" strike="noStrike">
              <a:solidFill>
                <a:schemeClr val="lt1"/>
              </a:solidFill>
              <a:latin typeface="Merriweather Sans"/>
              <a:ea typeface="Merriweather Sans"/>
              <a:cs typeface="Merriweather Sans"/>
              <a:sym typeface="Merriweather Sans"/>
            </a:endParaRPr>
          </a:p>
        </p:txBody>
      </p:sp>
      <p:sp>
        <p:nvSpPr>
          <p:cNvPr id="854" name="Google Shape;854;g20a13491a90_0_947"/>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Meilensteine</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Vorläufige Ergebnisse der Klimawerkstatt</a:t>
            </a:r>
            <a:endParaRPr b="0" sz="1800">
              <a:solidFill>
                <a:srgbClr val="66BB8F"/>
              </a:solidFill>
              <a:latin typeface="Merriweather Sans Light"/>
              <a:ea typeface="Merriweather Sans Light"/>
              <a:cs typeface="Merriweather Sans Light"/>
              <a:sym typeface="Merriweather Sans Light"/>
            </a:endParaRPr>
          </a:p>
        </p:txBody>
      </p:sp>
      <p:sp>
        <p:nvSpPr>
          <p:cNvPr id="855" name="Google Shape;855;g20a13491a90_0_947"/>
          <p:cNvSpPr/>
          <p:nvPr/>
        </p:nvSpPr>
        <p:spPr>
          <a:xfrm rot="5400000">
            <a:off x="-232850" y="3326525"/>
            <a:ext cx="2659500" cy="168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g20a13491a90_0_947"/>
          <p:cNvSpPr/>
          <p:nvPr/>
        </p:nvSpPr>
        <p:spPr>
          <a:xfrm>
            <a:off x="248525" y="18248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20a13491a90_0_947"/>
          <p:cNvSpPr txBox="1"/>
          <p:nvPr/>
        </p:nvSpPr>
        <p:spPr>
          <a:xfrm>
            <a:off x="1047000" y="17720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Merriweather Sans"/>
                <a:ea typeface="Merriweather Sans"/>
                <a:cs typeface="Merriweather Sans"/>
                <a:sym typeface="Merriweather Sans"/>
              </a:rPr>
              <a:t>Inhalte geschaffen</a:t>
            </a:r>
            <a:endParaRPr b="1">
              <a:latin typeface="Merriweather Sans"/>
              <a:ea typeface="Merriweather Sans"/>
              <a:cs typeface="Merriweather Sans"/>
              <a:sym typeface="Merriweather Sans"/>
            </a:endParaRPr>
          </a:p>
        </p:txBody>
      </p:sp>
      <p:sp>
        <p:nvSpPr>
          <p:cNvPr id="858" name="Google Shape;858;g20a13491a90_0_947"/>
          <p:cNvSpPr/>
          <p:nvPr/>
        </p:nvSpPr>
        <p:spPr>
          <a:xfrm>
            <a:off x="248525" y="22250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g20a13491a90_0_947"/>
          <p:cNvSpPr txBox="1"/>
          <p:nvPr/>
        </p:nvSpPr>
        <p:spPr>
          <a:xfrm>
            <a:off x="1047000" y="21722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Merriweather Sans"/>
                <a:ea typeface="Merriweather Sans"/>
                <a:cs typeface="Merriweather Sans"/>
                <a:sym typeface="Merriweather Sans"/>
              </a:rPr>
              <a:t>Akteursnetzwerk aufgebaut</a:t>
            </a:r>
            <a:endParaRPr b="1">
              <a:latin typeface="Merriweather Sans"/>
              <a:ea typeface="Merriweather Sans"/>
              <a:cs typeface="Merriweather Sans"/>
              <a:sym typeface="Merriweather Sans"/>
            </a:endParaRPr>
          </a:p>
        </p:txBody>
      </p:sp>
      <p:sp>
        <p:nvSpPr>
          <p:cNvPr id="860" name="Google Shape;860;g20a13491a90_0_947"/>
          <p:cNvSpPr/>
          <p:nvPr/>
        </p:nvSpPr>
        <p:spPr>
          <a:xfrm>
            <a:off x="248525" y="26252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g20a13491a90_0_947"/>
          <p:cNvSpPr txBox="1"/>
          <p:nvPr/>
        </p:nvSpPr>
        <p:spPr>
          <a:xfrm>
            <a:off x="1047000" y="25724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Merriweather Sans"/>
                <a:ea typeface="Merriweather Sans"/>
                <a:cs typeface="Merriweather Sans"/>
                <a:sym typeface="Merriweather Sans"/>
              </a:rPr>
              <a:t>Bildung &amp; Demokratieförderung</a:t>
            </a:r>
            <a:endParaRPr b="1">
              <a:latin typeface="Merriweather Sans"/>
              <a:ea typeface="Merriweather Sans"/>
              <a:cs typeface="Merriweather Sans"/>
              <a:sym typeface="Merriweather Sans"/>
            </a:endParaRPr>
          </a:p>
        </p:txBody>
      </p:sp>
      <p:sp>
        <p:nvSpPr>
          <p:cNvPr id="862" name="Google Shape;862;g20a13491a90_0_947"/>
          <p:cNvSpPr/>
          <p:nvPr/>
        </p:nvSpPr>
        <p:spPr>
          <a:xfrm>
            <a:off x="248525" y="30254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g20a13491a90_0_947"/>
          <p:cNvSpPr txBox="1"/>
          <p:nvPr/>
        </p:nvSpPr>
        <p:spPr>
          <a:xfrm>
            <a:off x="1047000" y="29726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Merriweather Sans"/>
                <a:ea typeface="Merriweather Sans"/>
                <a:cs typeface="Merriweather Sans"/>
                <a:sym typeface="Merriweather Sans"/>
              </a:rPr>
              <a:t>Digitalisierung für Klimaschutz nutzen</a:t>
            </a:r>
            <a:endParaRPr b="1">
              <a:latin typeface="Merriweather Sans"/>
              <a:ea typeface="Merriweather Sans"/>
              <a:cs typeface="Merriweather Sans"/>
              <a:sym typeface="Merriweather Sans"/>
            </a:endParaRPr>
          </a:p>
        </p:txBody>
      </p:sp>
    </p:spTree>
  </p:cSld>
  <p:clrMapOvr>
    <a:masterClrMapping/>
  </p:clrMapOvr>
  <mc:AlternateContent>
    <mc:Choice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g20a13491a90_0_997"/>
          <p:cNvSpPr/>
          <p:nvPr/>
        </p:nvSpPr>
        <p:spPr>
          <a:xfrm>
            <a:off x="8132100" y="0"/>
            <a:ext cx="4059900" cy="6940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g20a13491a90_0_997"/>
          <p:cNvSpPr/>
          <p:nvPr/>
        </p:nvSpPr>
        <p:spPr>
          <a:xfrm>
            <a:off x="-414000" y="-41100"/>
            <a:ext cx="12911700" cy="69402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871" name="Google Shape;871;g20a13491a90_0_997"/>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1" lang="en-US" sz="1600">
                <a:solidFill>
                  <a:schemeClr val="lt1"/>
                </a:solidFill>
                <a:latin typeface="Merriweather Sans"/>
                <a:ea typeface="Merriweather Sans"/>
                <a:cs typeface="Merriweather Sans"/>
                <a:sym typeface="Merriweather Sans"/>
              </a:rPr>
              <a:t>Meilensteine</a:t>
            </a:r>
            <a:endParaRPr b="1" sz="1600" u="none" cap="none" strike="noStrike">
              <a:solidFill>
                <a:schemeClr val="lt1"/>
              </a:solidFill>
              <a:latin typeface="Merriweather Sans"/>
              <a:ea typeface="Merriweather Sans"/>
              <a:cs typeface="Merriweather Sans"/>
              <a:sym typeface="Merriweather Sans"/>
            </a:endParaRPr>
          </a:p>
        </p:txBody>
      </p:sp>
      <p:sp>
        <p:nvSpPr>
          <p:cNvPr id="872" name="Google Shape;872;g20a13491a90_0_997"/>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Meilensteine</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Vorläufige Ergebnisse der Klimawerkstatt</a:t>
            </a:r>
            <a:endParaRPr b="0" sz="1800">
              <a:solidFill>
                <a:srgbClr val="66BB8F"/>
              </a:solidFill>
              <a:latin typeface="Merriweather Sans Light"/>
              <a:ea typeface="Merriweather Sans Light"/>
              <a:cs typeface="Merriweather Sans Light"/>
              <a:sym typeface="Merriweather Sans Light"/>
            </a:endParaRPr>
          </a:p>
        </p:txBody>
      </p:sp>
      <p:sp>
        <p:nvSpPr>
          <p:cNvPr id="873" name="Google Shape;873;g20a13491a90_0_997"/>
          <p:cNvSpPr/>
          <p:nvPr/>
        </p:nvSpPr>
        <p:spPr>
          <a:xfrm rot="5400000">
            <a:off x="-232850" y="3326525"/>
            <a:ext cx="2659500" cy="168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g20a13491a90_0_997"/>
          <p:cNvSpPr/>
          <p:nvPr/>
        </p:nvSpPr>
        <p:spPr>
          <a:xfrm>
            <a:off x="248525" y="18248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g20a13491a90_0_997"/>
          <p:cNvSpPr txBox="1"/>
          <p:nvPr/>
        </p:nvSpPr>
        <p:spPr>
          <a:xfrm>
            <a:off x="1047000" y="1756575"/>
            <a:ext cx="4779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Merriweather Sans"/>
                <a:ea typeface="Merriweather Sans"/>
                <a:cs typeface="Merriweather Sans"/>
                <a:sym typeface="Merriweather Sans"/>
              </a:rPr>
              <a:t>Inhalte geschaffen</a:t>
            </a:r>
            <a:endParaRPr b="1" sz="1600">
              <a:latin typeface="Merriweather Sans"/>
              <a:ea typeface="Merriweather Sans"/>
              <a:cs typeface="Merriweather Sans"/>
              <a:sym typeface="Merriweather Sans"/>
            </a:endParaRPr>
          </a:p>
        </p:txBody>
      </p:sp>
      <p:sp>
        <p:nvSpPr>
          <p:cNvPr id="876" name="Google Shape;876;g20a13491a90_0_997"/>
          <p:cNvSpPr/>
          <p:nvPr/>
        </p:nvSpPr>
        <p:spPr>
          <a:xfrm>
            <a:off x="248525" y="5419000"/>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endParaRPr>
          </a:p>
        </p:txBody>
      </p:sp>
      <p:sp>
        <p:nvSpPr>
          <p:cNvPr id="877" name="Google Shape;877;g20a13491a90_0_997"/>
          <p:cNvSpPr txBox="1"/>
          <p:nvPr/>
        </p:nvSpPr>
        <p:spPr>
          <a:xfrm>
            <a:off x="1047000" y="5366200"/>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B7B7B7"/>
                </a:solidFill>
                <a:latin typeface="Merriweather Sans"/>
                <a:ea typeface="Merriweather Sans"/>
                <a:cs typeface="Merriweather Sans"/>
                <a:sym typeface="Merriweather Sans"/>
              </a:rPr>
              <a:t>Akteursnetzwerk aufgebaut</a:t>
            </a:r>
            <a:endParaRPr b="1">
              <a:solidFill>
                <a:srgbClr val="B7B7B7"/>
              </a:solidFill>
              <a:latin typeface="Merriweather Sans"/>
              <a:ea typeface="Merriweather Sans"/>
              <a:cs typeface="Merriweather Sans"/>
              <a:sym typeface="Merriweather Sans"/>
            </a:endParaRPr>
          </a:p>
        </p:txBody>
      </p:sp>
      <p:sp>
        <p:nvSpPr>
          <p:cNvPr id="878" name="Google Shape;878;g20a13491a90_0_997"/>
          <p:cNvSpPr/>
          <p:nvPr/>
        </p:nvSpPr>
        <p:spPr>
          <a:xfrm>
            <a:off x="248525" y="5819200"/>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endParaRPr>
          </a:p>
        </p:txBody>
      </p:sp>
      <p:sp>
        <p:nvSpPr>
          <p:cNvPr id="879" name="Google Shape;879;g20a13491a90_0_997"/>
          <p:cNvSpPr txBox="1"/>
          <p:nvPr/>
        </p:nvSpPr>
        <p:spPr>
          <a:xfrm>
            <a:off x="1047000" y="5766400"/>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B7B7B7"/>
                </a:solidFill>
                <a:latin typeface="Merriweather Sans"/>
                <a:ea typeface="Merriweather Sans"/>
                <a:cs typeface="Merriweather Sans"/>
                <a:sym typeface="Merriweather Sans"/>
              </a:rPr>
              <a:t>Bildung &amp; Demokratieförderung</a:t>
            </a:r>
            <a:endParaRPr b="1">
              <a:solidFill>
                <a:srgbClr val="B7B7B7"/>
              </a:solidFill>
              <a:latin typeface="Merriweather Sans"/>
              <a:ea typeface="Merriweather Sans"/>
              <a:cs typeface="Merriweather Sans"/>
              <a:sym typeface="Merriweather Sans"/>
            </a:endParaRPr>
          </a:p>
        </p:txBody>
      </p:sp>
      <p:sp>
        <p:nvSpPr>
          <p:cNvPr id="880" name="Google Shape;880;g20a13491a90_0_997"/>
          <p:cNvSpPr/>
          <p:nvPr/>
        </p:nvSpPr>
        <p:spPr>
          <a:xfrm>
            <a:off x="248525" y="6219400"/>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endParaRPr>
          </a:p>
        </p:txBody>
      </p:sp>
      <p:sp>
        <p:nvSpPr>
          <p:cNvPr id="881" name="Google Shape;881;g20a13491a90_0_997"/>
          <p:cNvSpPr txBox="1"/>
          <p:nvPr/>
        </p:nvSpPr>
        <p:spPr>
          <a:xfrm>
            <a:off x="1047000" y="6166600"/>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B7B7B7"/>
                </a:solidFill>
                <a:latin typeface="Merriweather Sans"/>
                <a:ea typeface="Merriweather Sans"/>
                <a:cs typeface="Merriweather Sans"/>
                <a:sym typeface="Merriweather Sans"/>
              </a:rPr>
              <a:t>Digitalisierung für Klimaschutz nutzen</a:t>
            </a:r>
            <a:endParaRPr b="1">
              <a:solidFill>
                <a:srgbClr val="B7B7B7"/>
              </a:solidFill>
              <a:latin typeface="Merriweather Sans"/>
              <a:ea typeface="Merriweather Sans"/>
              <a:cs typeface="Merriweather Sans"/>
              <a:sym typeface="Merriweather Sans"/>
            </a:endParaRPr>
          </a:p>
        </p:txBody>
      </p:sp>
      <p:sp>
        <p:nvSpPr>
          <p:cNvPr id="882" name="Google Shape;882;g20a13491a90_0_997"/>
          <p:cNvSpPr txBox="1"/>
          <p:nvPr/>
        </p:nvSpPr>
        <p:spPr>
          <a:xfrm>
            <a:off x="1171600" y="2438150"/>
            <a:ext cx="47721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lokale Klimaschutz-Themen identifiziert</a:t>
            </a:r>
            <a:br>
              <a:rPr lang="en-US">
                <a:latin typeface="Merriweather Sans Light"/>
                <a:ea typeface="Merriweather Sans Light"/>
                <a:cs typeface="Merriweather Sans Light"/>
                <a:sym typeface="Merriweather Sans Light"/>
              </a:rPr>
            </a:br>
            <a:endParaRPr>
              <a:latin typeface="Merriweather Sans Light"/>
              <a:ea typeface="Merriweather Sans Light"/>
              <a:cs typeface="Merriweather Sans Light"/>
              <a:sym typeface="Merriweather Sans Light"/>
            </a:endParaRPr>
          </a:p>
          <a:p>
            <a:pPr indent="-317500" lvl="1" marL="914400" rtl="0" algn="l">
              <a:spcBef>
                <a:spcPts val="0"/>
              </a:spcBef>
              <a:spcAft>
                <a:spcPts val="0"/>
              </a:spcAft>
              <a:buSzPts val="1400"/>
              <a:buFont typeface="Merriweather Sans"/>
              <a:buChar char="○"/>
            </a:pPr>
            <a:r>
              <a:rPr b="1" lang="en-US">
                <a:latin typeface="Merriweather Sans"/>
                <a:ea typeface="Merriweather Sans"/>
                <a:cs typeface="Merriweather Sans"/>
                <a:sym typeface="Merriweather Sans"/>
              </a:rPr>
              <a:t>Energie &amp; Wärme</a:t>
            </a:r>
            <a:endParaRPr b="1">
              <a:latin typeface="Merriweather Sans"/>
              <a:ea typeface="Merriweather Sans"/>
              <a:cs typeface="Merriweather Sans"/>
              <a:sym typeface="Merriweather Sans"/>
            </a:endParaRPr>
          </a:p>
          <a:p>
            <a:pPr indent="-317500" lvl="1" marL="914400" rtl="0" algn="l">
              <a:spcBef>
                <a:spcPts val="0"/>
              </a:spcBef>
              <a:spcAft>
                <a:spcPts val="0"/>
              </a:spcAft>
              <a:buSzPts val="1400"/>
              <a:buFont typeface="Merriweather Sans"/>
              <a:buChar char="○"/>
            </a:pPr>
            <a:r>
              <a:rPr b="1" lang="en-US">
                <a:latin typeface="Merriweather Sans"/>
                <a:ea typeface="Merriweather Sans"/>
                <a:cs typeface="Merriweather Sans"/>
                <a:sym typeface="Merriweather Sans"/>
              </a:rPr>
              <a:t>Wasser</a:t>
            </a:r>
            <a:endParaRPr b="1">
              <a:latin typeface="Merriweather Sans"/>
              <a:ea typeface="Merriweather Sans"/>
              <a:cs typeface="Merriweather Sans"/>
              <a:sym typeface="Merriweather Sans"/>
            </a:endParaRPr>
          </a:p>
          <a:p>
            <a:pPr indent="-317500" lvl="1" marL="914400" rtl="0" algn="l">
              <a:spcBef>
                <a:spcPts val="0"/>
              </a:spcBef>
              <a:spcAft>
                <a:spcPts val="0"/>
              </a:spcAft>
              <a:buSzPts val="1400"/>
              <a:buFont typeface="Merriweather Sans Light"/>
              <a:buChar char="○"/>
            </a:pPr>
            <a:r>
              <a:rPr b="1" lang="en-US">
                <a:latin typeface="Merriweather Sans"/>
                <a:ea typeface="Merriweather Sans"/>
                <a:cs typeface="Merriweather Sans"/>
                <a:sym typeface="Merriweather Sans"/>
              </a:rPr>
              <a:t>Land &amp; Wald</a:t>
            </a:r>
            <a:br>
              <a:rPr lang="en-US">
                <a:latin typeface="Merriweather Sans Light"/>
                <a:ea typeface="Merriweather Sans Light"/>
                <a:cs typeface="Merriweather Sans Light"/>
                <a:sym typeface="Merriweather Sans Light"/>
              </a:rPr>
            </a:br>
            <a:endParaRPr>
              <a:latin typeface="Merriweather Sans Light"/>
              <a:ea typeface="Merriweather Sans Light"/>
              <a:cs typeface="Merriweather Sans Light"/>
              <a:sym typeface="Merriweather Sans Light"/>
            </a:endParaRPr>
          </a:p>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…und </a:t>
            </a:r>
            <a:r>
              <a:rPr lang="en-US">
                <a:latin typeface="Merriweather Sans Light"/>
                <a:ea typeface="Merriweather Sans Light"/>
                <a:cs typeface="Merriweather Sans Light"/>
                <a:sym typeface="Merriweather Sans Light"/>
              </a:rPr>
              <a:t>diskutiert</a:t>
            </a:r>
            <a:br>
              <a:rPr lang="en-US">
                <a:latin typeface="Merriweather Sans Light"/>
                <a:ea typeface="Merriweather Sans Light"/>
                <a:cs typeface="Merriweather Sans Light"/>
                <a:sym typeface="Merriweather Sans Light"/>
              </a:rPr>
            </a:br>
            <a:endParaRPr>
              <a:latin typeface="Merriweather Sans Light"/>
              <a:ea typeface="Merriweather Sans Light"/>
              <a:cs typeface="Merriweather Sans Light"/>
              <a:sym typeface="Merriweather Sans Light"/>
            </a:endParaRPr>
          </a:p>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 über 80 Klimaschutz-Maßnahmen erarbeitet</a:t>
            </a:r>
            <a:endParaRPr>
              <a:latin typeface="Merriweather Sans Light"/>
              <a:ea typeface="Merriweather Sans Light"/>
              <a:cs typeface="Merriweather Sans Light"/>
              <a:sym typeface="Merriweather Sans Light"/>
            </a:endParaRPr>
          </a:p>
          <a:p>
            <a:pPr indent="0" lvl="0" marL="457200" rtl="0" algn="l">
              <a:spcBef>
                <a:spcPts val="0"/>
              </a:spcBef>
              <a:spcAft>
                <a:spcPts val="0"/>
              </a:spcAft>
              <a:buNone/>
            </a:pPr>
            <a:r>
              <a:t/>
            </a:r>
            <a:endParaRPr>
              <a:latin typeface="Merriweather Sans Light"/>
              <a:ea typeface="Merriweather Sans Light"/>
              <a:cs typeface="Merriweather Sans Light"/>
              <a:sym typeface="Merriweather Sans Light"/>
            </a:endParaRPr>
          </a:p>
        </p:txBody>
      </p:sp>
      <p:pic>
        <p:nvPicPr>
          <p:cNvPr id="883" name="Google Shape;883;g20a13491a90_0_997"/>
          <p:cNvPicPr preferRelativeResize="0"/>
          <p:nvPr/>
        </p:nvPicPr>
        <p:blipFill>
          <a:blip r:embed="rId3">
            <a:alphaModFix/>
          </a:blip>
          <a:stretch>
            <a:fillRect/>
          </a:stretch>
        </p:blipFill>
        <p:spPr>
          <a:xfrm rot="-3470770">
            <a:off x="5463741" y="2156656"/>
            <a:ext cx="1444121" cy="1444121"/>
          </a:xfrm>
          <a:prstGeom prst="rect">
            <a:avLst/>
          </a:prstGeom>
          <a:noFill/>
          <a:ln>
            <a:noFill/>
          </a:ln>
        </p:spPr>
      </p:pic>
      <p:sp>
        <p:nvSpPr>
          <p:cNvPr id="884" name="Google Shape;884;g20a13491a90_0_997"/>
          <p:cNvSpPr/>
          <p:nvPr/>
        </p:nvSpPr>
        <p:spPr>
          <a:xfrm>
            <a:off x="8084100" y="5603825"/>
            <a:ext cx="4124400" cy="1295400"/>
          </a:xfrm>
          <a:prstGeom prst="rect">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5" name="Google Shape;885;g20a13491a90_0_997"/>
          <p:cNvPicPr preferRelativeResize="0"/>
          <p:nvPr/>
        </p:nvPicPr>
        <p:blipFill>
          <a:blip r:embed="rId4">
            <a:alphaModFix/>
          </a:blip>
          <a:stretch>
            <a:fillRect/>
          </a:stretch>
        </p:blipFill>
        <p:spPr>
          <a:xfrm>
            <a:off x="8425198" y="-18025"/>
            <a:ext cx="4066854" cy="6858000"/>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g20a13491a90_0_1024"/>
          <p:cNvSpPr/>
          <p:nvPr/>
        </p:nvSpPr>
        <p:spPr>
          <a:xfrm>
            <a:off x="-414000" y="-82200"/>
            <a:ext cx="8546100" cy="69402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892" name="Google Shape;892;g20a13491a90_0_1024"/>
          <p:cNvSpPr/>
          <p:nvPr/>
        </p:nvSpPr>
        <p:spPr>
          <a:xfrm>
            <a:off x="8132100" y="0"/>
            <a:ext cx="4059900" cy="6940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g20a13491a90_0_1024"/>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1" lang="en-US" sz="1600">
                <a:solidFill>
                  <a:schemeClr val="lt1"/>
                </a:solidFill>
                <a:latin typeface="Merriweather Sans"/>
                <a:ea typeface="Merriweather Sans"/>
                <a:cs typeface="Merriweather Sans"/>
                <a:sym typeface="Merriweather Sans"/>
              </a:rPr>
              <a:t>Meilensteine</a:t>
            </a:r>
            <a:endParaRPr b="1" sz="1600" u="none" cap="none" strike="noStrike">
              <a:solidFill>
                <a:schemeClr val="lt1"/>
              </a:solidFill>
              <a:latin typeface="Merriweather Sans"/>
              <a:ea typeface="Merriweather Sans"/>
              <a:cs typeface="Merriweather Sans"/>
              <a:sym typeface="Merriweather Sans"/>
            </a:endParaRPr>
          </a:p>
        </p:txBody>
      </p:sp>
      <p:sp>
        <p:nvSpPr>
          <p:cNvPr id="894" name="Google Shape;894;g20a13491a90_0_1024"/>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Meilensteine</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Vorläufige Ergebnisse der Klimawerkstatt</a:t>
            </a:r>
            <a:endParaRPr b="0" sz="1800">
              <a:solidFill>
                <a:srgbClr val="66BB8F"/>
              </a:solidFill>
              <a:latin typeface="Merriweather Sans Light"/>
              <a:ea typeface="Merriweather Sans Light"/>
              <a:cs typeface="Merriweather Sans Light"/>
              <a:sym typeface="Merriweather Sans Light"/>
            </a:endParaRPr>
          </a:p>
        </p:txBody>
      </p:sp>
      <p:sp>
        <p:nvSpPr>
          <p:cNvPr id="895" name="Google Shape;895;g20a13491a90_0_1024"/>
          <p:cNvSpPr/>
          <p:nvPr/>
        </p:nvSpPr>
        <p:spPr>
          <a:xfrm rot="5400000">
            <a:off x="-232850" y="3326525"/>
            <a:ext cx="2659500" cy="168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g20a13491a90_0_1024"/>
          <p:cNvSpPr/>
          <p:nvPr/>
        </p:nvSpPr>
        <p:spPr>
          <a:xfrm>
            <a:off x="248525" y="18248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endParaRPr>
          </a:p>
        </p:txBody>
      </p:sp>
      <p:sp>
        <p:nvSpPr>
          <p:cNvPr id="897" name="Google Shape;897;g20a13491a90_0_1024"/>
          <p:cNvSpPr txBox="1"/>
          <p:nvPr/>
        </p:nvSpPr>
        <p:spPr>
          <a:xfrm>
            <a:off x="1047000" y="17720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B7B7B7"/>
                </a:solidFill>
                <a:latin typeface="Merriweather Sans"/>
                <a:ea typeface="Merriweather Sans"/>
                <a:cs typeface="Merriweather Sans"/>
                <a:sym typeface="Merriweather Sans"/>
              </a:rPr>
              <a:t>Inhalte geschaffen</a:t>
            </a:r>
            <a:endParaRPr b="1">
              <a:solidFill>
                <a:srgbClr val="B7B7B7"/>
              </a:solidFill>
              <a:latin typeface="Merriweather Sans"/>
              <a:ea typeface="Merriweather Sans"/>
              <a:cs typeface="Merriweather Sans"/>
              <a:sym typeface="Merriweather Sans"/>
            </a:endParaRPr>
          </a:p>
        </p:txBody>
      </p:sp>
      <p:sp>
        <p:nvSpPr>
          <p:cNvPr id="898" name="Google Shape;898;g20a13491a90_0_1024"/>
          <p:cNvSpPr/>
          <p:nvPr/>
        </p:nvSpPr>
        <p:spPr>
          <a:xfrm>
            <a:off x="248525" y="22250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g20a13491a90_0_1024"/>
          <p:cNvSpPr txBox="1"/>
          <p:nvPr/>
        </p:nvSpPr>
        <p:spPr>
          <a:xfrm>
            <a:off x="1047000" y="21722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Merriweather Sans"/>
                <a:ea typeface="Merriweather Sans"/>
                <a:cs typeface="Merriweather Sans"/>
                <a:sym typeface="Merriweather Sans"/>
              </a:rPr>
              <a:t>Akteursnetzwerk aufgebaut</a:t>
            </a:r>
            <a:endParaRPr b="1">
              <a:latin typeface="Merriweather Sans"/>
              <a:ea typeface="Merriweather Sans"/>
              <a:cs typeface="Merriweather Sans"/>
              <a:sym typeface="Merriweather Sans"/>
            </a:endParaRPr>
          </a:p>
        </p:txBody>
      </p:sp>
      <p:sp>
        <p:nvSpPr>
          <p:cNvPr id="900" name="Google Shape;900;g20a13491a90_0_1024"/>
          <p:cNvSpPr/>
          <p:nvPr/>
        </p:nvSpPr>
        <p:spPr>
          <a:xfrm>
            <a:off x="248525" y="5904150"/>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endParaRPr>
          </a:p>
        </p:txBody>
      </p:sp>
      <p:sp>
        <p:nvSpPr>
          <p:cNvPr id="901" name="Google Shape;901;g20a13491a90_0_1024"/>
          <p:cNvSpPr txBox="1"/>
          <p:nvPr/>
        </p:nvSpPr>
        <p:spPr>
          <a:xfrm>
            <a:off x="1047000" y="5851350"/>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B7B7B7"/>
                </a:solidFill>
                <a:latin typeface="Merriweather Sans"/>
                <a:ea typeface="Merriweather Sans"/>
                <a:cs typeface="Merriweather Sans"/>
                <a:sym typeface="Merriweather Sans"/>
              </a:rPr>
              <a:t>Bildung &amp; Demokratieförderung</a:t>
            </a:r>
            <a:endParaRPr b="1">
              <a:solidFill>
                <a:srgbClr val="B7B7B7"/>
              </a:solidFill>
              <a:latin typeface="Merriweather Sans"/>
              <a:ea typeface="Merriweather Sans"/>
              <a:cs typeface="Merriweather Sans"/>
              <a:sym typeface="Merriweather Sans"/>
            </a:endParaRPr>
          </a:p>
        </p:txBody>
      </p:sp>
      <p:sp>
        <p:nvSpPr>
          <p:cNvPr id="902" name="Google Shape;902;g20a13491a90_0_1024"/>
          <p:cNvSpPr/>
          <p:nvPr/>
        </p:nvSpPr>
        <p:spPr>
          <a:xfrm>
            <a:off x="248525" y="6304350"/>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7B7B7"/>
              </a:solidFill>
            </a:endParaRPr>
          </a:p>
        </p:txBody>
      </p:sp>
      <p:sp>
        <p:nvSpPr>
          <p:cNvPr id="903" name="Google Shape;903;g20a13491a90_0_1024"/>
          <p:cNvSpPr txBox="1"/>
          <p:nvPr/>
        </p:nvSpPr>
        <p:spPr>
          <a:xfrm>
            <a:off x="1047000" y="6251550"/>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B7B7B7"/>
                </a:solidFill>
                <a:latin typeface="Merriweather Sans"/>
                <a:ea typeface="Merriweather Sans"/>
                <a:cs typeface="Merriweather Sans"/>
                <a:sym typeface="Merriweather Sans"/>
              </a:rPr>
              <a:t>Digitalisierung für Klimaschutz nutzen</a:t>
            </a:r>
            <a:endParaRPr b="1">
              <a:solidFill>
                <a:srgbClr val="B7B7B7"/>
              </a:solidFill>
              <a:latin typeface="Merriweather Sans"/>
              <a:ea typeface="Merriweather Sans"/>
              <a:cs typeface="Merriweather Sans"/>
              <a:sym typeface="Merriweather Sans"/>
            </a:endParaRPr>
          </a:p>
        </p:txBody>
      </p:sp>
      <p:sp>
        <p:nvSpPr>
          <p:cNvPr id="904" name="Google Shape;904;g20a13491a90_0_1024"/>
          <p:cNvSpPr txBox="1"/>
          <p:nvPr/>
        </p:nvSpPr>
        <p:spPr>
          <a:xfrm>
            <a:off x="1181350" y="2811925"/>
            <a:ext cx="47721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über 355 Teilnehmende</a:t>
            </a:r>
            <a:endParaRPr>
              <a:latin typeface="Merriweather Sans Light"/>
              <a:ea typeface="Merriweather Sans Light"/>
              <a:cs typeface="Merriweather Sans Light"/>
              <a:sym typeface="Merriweather Sans Light"/>
            </a:endParaRPr>
          </a:p>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15 Expert:innen</a:t>
            </a:r>
            <a:endParaRPr>
              <a:latin typeface="Merriweather Sans Light"/>
              <a:ea typeface="Merriweather Sans Light"/>
              <a:cs typeface="Merriweather Sans Light"/>
              <a:sym typeface="Merriweather Sans Light"/>
            </a:endParaRPr>
          </a:p>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Sensoren-Netzwerk</a:t>
            </a:r>
            <a:endParaRPr>
              <a:latin typeface="Merriweather Sans Light"/>
              <a:ea typeface="Merriweather Sans Light"/>
              <a:cs typeface="Merriweather Sans Light"/>
              <a:sym typeface="Merriweather Sans Light"/>
            </a:endParaRPr>
          </a:p>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Starkes Kernnetzwerk</a:t>
            </a:r>
            <a:endParaRPr>
              <a:latin typeface="Merriweather Sans Light"/>
              <a:ea typeface="Merriweather Sans Light"/>
              <a:cs typeface="Merriweather Sans Light"/>
              <a:sym typeface="Merriweather Sans Light"/>
            </a:endParaRPr>
          </a:p>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Ehrenamtliche Projekte und Initiativen erweitern das Netzwerk</a:t>
            </a:r>
            <a:endParaRPr>
              <a:latin typeface="Merriweather Sans Light"/>
              <a:ea typeface="Merriweather Sans Light"/>
              <a:cs typeface="Merriweather Sans Light"/>
              <a:sym typeface="Merriweather Sans Light"/>
            </a:endParaRPr>
          </a:p>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Stärkung des Ehrenamtes in der Region</a:t>
            </a:r>
            <a:endParaRPr>
              <a:latin typeface="Merriweather Sans Light"/>
              <a:ea typeface="Merriweather Sans Light"/>
              <a:cs typeface="Merriweather Sans Light"/>
              <a:sym typeface="Merriweather Sans Light"/>
            </a:endParaRPr>
          </a:p>
          <a:p>
            <a:pPr indent="0" lvl="0" marL="0" rtl="0" algn="l">
              <a:spcBef>
                <a:spcPts val="0"/>
              </a:spcBef>
              <a:spcAft>
                <a:spcPts val="0"/>
              </a:spcAft>
              <a:buNone/>
            </a:pPr>
            <a:r>
              <a:t/>
            </a:r>
            <a:endParaRPr>
              <a:latin typeface="Merriweather Sans Light"/>
              <a:ea typeface="Merriweather Sans Light"/>
              <a:cs typeface="Merriweather Sans Light"/>
              <a:sym typeface="Merriweather Sans Light"/>
            </a:endParaRPr>
          </a:p>
          <a:p>
            <a:pPr indent="0" lvl="0" marL="457200" rtl="0" algn="l">
              <a:spcBef>
                <a:spcPts val="0"/>
              </a:spcBef>
              <a:spcAft>
                <a:spcPts val="0"/>
              </a:spcAft>
              <a:buNone/>
            </a:pPr>
            <a:r>
              <a:t/>
            </a:r>
            <a:endParaRPr>
              <a:latin typeface="Merriweather Sans Light"/>
              <a:ea typeface="Merriweather Sans Light"/>
              <a:cs typeface="Merriweather Sans Light"/>
              <a:sym typeface="Merriweather Sans Light"/>
            </a:endParaRPr>
          </a:p>
        </p:txBody>
      </p:sp>
      <p:pic>
        <p:nvPicPr>
          <p:cNvPr id="905" name="Google Shape;905;g20a13491a90_0_1024"/>
          <p:cNvPicPr preferRelativeResize="0"/>
          <p:nvPr/>
        </p:nvPicPr>
        <p:blipFill rotWithShape="1">
          <a:blip r:embed="rId3">
            <a:alphaModFix/>
          </a:blip>
          <a:srcRect b="14689" l="-760" r="9176" t="-6273"/>
          <a:stretch/>
        </p:blipFill>
        <p:spPr>
          <a:xfrm>
            <a:off x="8363724" y="704675"/>
            <a:ext cx="3670825" cy="2753100"/>
          </a:xfrm>
          <a:prstGeom prst="rect">
            <a:avLst/>
          </a:prstGeom>
          <a:noFill/>
          <a:ln>
            <a:noFill/>
          </a:ln>
        </p:spPr>
      </p:pic>
      <p:pic>
        <p:nvPicPr>
          <p:cNvPr id="906" name="Google Shape;906;g20a13491a90_0_1024"/>
          <p:cNvPicPr preferRelativeResize="0"/>
          <p:nvPr/>
        </p:nvPicPr>
        <p:blipFill rotWithShape="1">
          <a:blip r:embed="rId4">
            <a:alphaModFix/>
          </a:blip>
          <a:srcRect b="0" l="0" r="3072" t="10770"/>
          <a:stretch/>
        </p:blipFill>
        <p:spPr>
          <a:xfrm>
            <a:off x="8392500" y="3548125"/>
            <a:ext cx="3642051" cy="2515557"/>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g20a13491a90_0_1044"/>
          <p:cNvSpPr/>
          <p:nvPr/>
        </p:nvSpPr>
        <p:spPr>
          <a:xfrm>
            <a:off x="-414000" y="-82200"/>
            <a:ext cx="8546100" cy="69402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913" name="Google Shape;913;g20a13491a90_0_1044"/>
          <p:cNvSpPr/>
          <p:nvPr/>
        </p:nvSpPr>
        <p:spPr>
          <a:xfrm>
            <a:off x="8132100" y="0"/>
            <a:ext cx="4059900" cy="6940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g20a13491a90_0_1044"/>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1" lang="en-US" sz="1600">
                <a:solidFill>
                  <a:schemeClr val="lt1"/>
                </a:solidFill>
                <a:latin typeface="Merriweather Sans"/>
                <a:ea typeface="Merriweather Sans"/>
                <a:cs typeface="Merriweather Sans"/>
                <a:sym typeface="Merriweather Sans"/>
              </a:rPr>
              <a:t>Meilensteine</a:t>
            </a:r>
            <a:endParaRPr b="1" sz="1600" u="none" cap="none" strike="noStrike">
              <a:solidFill>
                <a:schemeClr val="lt1"/>
              </a:solidFill>
              <a:latin typeface="Merriweather Sans"/>
              <a:ea typeface="Merriweather Sans"/>
              <a:cs typeface="Merriweather Sans"/>
              <a:sym typeface="Merriweather Sans"/>
            </a:endParaRPr>
          </a:p>
        </p:txBody>
      </p:sp>
      <p:sp>
        <p:nvSpPr>
          <p:cNvPr id="915" name="Google Shape;915;g20a13491a90_0_1044"/>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Meilensteine</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Vorläufige Ergebnisse der Klimawerkstatt</a:t>
            </a:r>
            <a:endParaRPr b="0" sz="1800">
              <a:solidFill>
                <a:srgbClr val="66BB8F"/>
              </a:solidFill>
              <a:latin typeface="Merriweather Sans Light"/>
              <a:ea typeface="Merriweather Sans Light"/>
              <a:cs typeface="Merriweather Sans Light"/>
              <a:sym typeface="Merriweather Sans Light"/>
            </a:endParaRPr>
          </a:p>
        </p:txBody>
      </p:sp>
      <p:sp>
        <p:nvSpPr>
          <p:cNvPr id="916" name="Google Shape;916;g20a13491a90_0_1044"/>
          <p:cNvSpPr/>
          <p:nvPr/>
        </p:nvSpPr>
        <p:spPr>
          <a:xfrm rot="5400000">
            <a:off x="-232850" y="3326525"/>
            <a:ext cx="2659500" cy="168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g20a13491a90_0_1044"/>
          <p:cNvSpPr/>
          <p:nvPr/>
        </p:nvSpPr>
        <p:spPr>
          <a:xfrm>
            <a:off x="248525" y="18248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918" name="Google Shape;918;g20a13491a90_0_1044"/>
          <p:cNvSpPr txBox="1"/>
          <p:nvPr/>
        </p:nvSpPr>
        <p:spPr>
          <a:xfrm>
            <a:off x="1047000" y="17720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CCCCCC"/>
                </a:solidFill>
                <a:latin typeface="Merriweather Sans"/>
                <a:ea typeface="Merriweather Sans"/>
                <a:cs typeface="Merriweather Sans"/>
                <a:sym typeface="Merriweather Sans"/>
              </a:rPr>
              <a:t>Inhalte geschaffen</a:t>
            </a:r>
            <a:endParaRPr b="1">
              <a:solidFill>
                <a:srgbClr val="CCCCCC"/>
              </a:solidFill>
              <a:latin typeface="Merriweather Sans"/>
              <a:ea typeface="Merriweather Sans"/>
              <a:cs typeface="Merriweather Sans"/>
              <a:sym typeface="Merriweather Sans"/>
            </a:endParaRPr>
          </a:p>
        </p:txBody>
      </p:sp>
      <p:sp>
        <p:nvSpPr>
          <p:cNvPr id="919" name="Google Shape;919;g20a13491a90_0_1044"/>
          <p:cNvSpPr/>
          <p:nvPr/>
        </p:nvSpPr>
        <p:spPr>
          <a:xfrm>
            <a:off x="248525" y="22250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920" name="Google Shape;920;g20a13491a90_0_1044"/>
          <p:cNvSpPr txBox="1"/>
          <p:nvPr/>
        </p:nvSpPr>
        <p:spPr>
          <a:xfrm>
            <a:off x="1047000" y="21722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CCCCCC"/>
                </a:solidFill>
                <a:latin typeface="Merriweather Sans"/>
                <a:ea typeface="Merriweather Sans"/>
                <a:cs typeface="Merriweather Sans"/>
                <a:sym typeface="Merriweather Sans"/>
              </a:rPr>
              <a:t>Akteursnetzwerk aufgebaut</a:t>
            </a:r>
            <a:endParaRPr b="1">
              <a:solidFill>
                <a:srgbClr val="CCCCCC"/>
              </a:solidFill>
              <a:latin typeface="Merriweather Sans"/>
              <a:ea typeface="Merriweather Sans"/>
              <a:cs typeface="Merriweather Sans"/>
              <a:sym typeface="Merriweather Sans"/>
            </a:endParaRPr>
          </a:p>
        </p:txBody>
      </p:sp>
      <p:sp>
        <p:nvSpPr>
          <p:cNvPr id="921" name="Google Shape;921;g20a13491a90_0_1044"/>
          <p:cNvSpPr/>
          <p:nvPr/>
        </p:nvSpPr>
        <p:spPr>
          <a:xfrm>
            <a:off x="248525" y="26252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g20a13491a90_0_1044"/>
          <p:cNvSpPr txBox="1"/>
          <p:nvPr/>
        </p:nvSpPr>
        <p:spPr>
          <a:xfrm>
            <a:off x="1047000" y="25724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Merriweather Sans"/>
                <a:ea typeface="Merriweather Sans"/>
                <a:cs typeface="Merriweather Sans"/>
                <a:sym typeface="Merriweather Sans"/>
              </a:rPr>
              <a:t>Bildung &amp; Demokratieförderung</a:t>
            </a:r>
            <a:endParaRPr b="1">
              <a:latin typeface="Merriweather Sans"/>
              <a:ea typeface="Merriweather Sans"/>
              <a:cs typeface="Merriweather Sans"/>
              <a:sym typeface="Merriweather Sans"/>
            </a:endParaRPr>
          </a:p>
        </p:txBody>
      </p:sp>
      <p:sp>
        <p:nvSpPr>
          <p:cNvPr id="923" name="Google Shape;923;g20a13491a90_0_1044"/>
          <p:cNvSpPr/>
          <p:nvPr/>
        </p:nvSpPr>
        <p:spPr>
          <a:xfrm>
            <a:off x="248525" y="6179750"/>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924" name="Google Shape;924;g20a13491a90_0_1044"/>
          <p:cNvSpPr txBox="1"/>
          <p:nvPr/>
        </p:nvSpPr>
        <p:spPr>
          <a:xfrm>
            <a:off x="1047000" y="6126950"/>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CCCCCC"/>
                </a:solidFill>
                <a:latin typeface="Merriweather Sans"/>
                <a:ea typeface="Merriweather Sans"/>
                <a:cs typeface="Merriweather Sans"/>
                <a:sym typeface="Merriweather Sans"/>
              </a:rPr>
              <a:t>Digitalisierung für Klimaschutz nutzen</a:t>
            </a:r>
            <a:endParaRPr b="1">
              <a:solidFill>
                <a:srgbClr val="CCCCCC"/>
              </a:solidFill>
              <a:latin typeface="Merriweather Sans"/>
              <a:ea typeface="Merriweather Sans"/>
              <a:cs typeface="Merriweather Sans"/>
              <a:sym typeface="Merriweather Sans"/>
            </a:endParaRPr>
          </a:p>
        </p:txBody>
      </p:sp>
      <p:sp>
        <p:nvSpPr>
          <p:cNvPr id="925" name="Google Shape;925;g20a13491a90_0_1044"/>
          <p:cNvSpPr txBox="1"/>
          <p:nvPr/>
        </p:nvSpPr>
        <p:spPr>
          <a:xfrm>
            <a:off x="1181350" y="3269125"/>
            <a:ext cx="47721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Interessens- und Meinungsbildung</a:t>
            </a:r>
            <a:br>
              <a:rPr lang="en-US">
                <a:latin typeface="Merriweather Sans Light"/>
                <a:ea typeface="Merriweather Sans Light"/>
                <a:cs typeface="Merriweather Sans Light"/>
                <a:sym typeface="Merriweather Sans Light"/>
              </a:rPr>
            </a:br>
            <a:endParaRPr>
              <a:latin typeface="Merriweather Sans Light"/>
              <a:ea typeface="Merriweather Sans Light"/>
              <a:cs typeface="Merriweather Sans Light"/>
              <a:sym typeface="Merriweather Sans Light"/>
            </a:endParaRPr>
          </a:p>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Klima-Bildung in allen Altersgruppen</a:t>
            </a:r>
            <a:br>
              <a:rPr lang="en-US">
                <a:latin typeface="Merriweather Sans Light"/>
                <a:ea typeface="Merriweather Sans Light"/>
                <a:cs typeface="Merriweather Sans Light"/>
                <a:sym typeface="Merriweather Sans Light"/>
              </a:rPr>
            </a:br>
            <a:endParaRPr>
              <a:latin typeface="Merriweather Sans Light"/>
              <a:ea typeface="Merriweather Sans Light"/>
              <a:cs typeface="Merriweather Sans Light"/>
              <a:sym typeface="Merriweather Sans Light"/>
            </a:endParaRPr>
          </a:p>
          <a:p>
            <a:pPr indent="-317500" lvl="0" marL="457200" rtl="0" algn="l">
              <a:spcBef>
                <a:spcPts val="0"/>
              </a:spcBef>
              <a:spcAft>
                <a:spcPts val="0"/>
              </a:spcAft>
              <a:buSzPts val="1400"/>
              <a:buFont typeface="Merriweather Sans Light"/>
              <a:buChar char="●"/>
            </a:pPr>
            <a:r>
              <a:rPr lang="en-US">
                <a:latin typeface="Merriweather Sans Light"/>
                <a:ea typeface="Merriweather Sans Light"/>
                <a:cs typeface="Merriweather Sans Light"/>
                <a:sym typeface="Merriweather Sans Light"/>
              </a:rPr>
              <a:t>Begegnung von Klima-Angst und Ohnmacht</a:t>
            </a:r>
            <a:endParaRPr>
              <a:latin typeface="Merriweather Sans Light"/>
              <a:ea typeface="Merriweather Sans Light"/>
              <a:cs typeface="Merriweather Sans Light"/>
              <a:sym typeface="Merriweather Sans Light"/>
            </a:endParaRPr>
          </a:p>
          <a:p>
            <a:pPr indent="0" lvl="0" marL="457200" rtl="0" algn="l">
              <a:spcBef>
                <a:spcPts val="0"/>
              </a:spcBef>
              <a:spcAft>
                <a:spcPts val="0"/>
              </a:spcAft>
              <a:buNone/>
            </a:pPr>
            <a:r>
              <a:t/>
            </a:r>
            <a:endParaRPr>
              <a:latin typeface="Merriweather Sans Light"/>
              <a:ea typeface="Merriweather Sans Light"/>
              <a:cs typeface="Merriweather Sans Light"/>
              <a:sym typeface="Merriweather Sans Light"/>
            </a:endParaRPr>
          </a:p>
          <a:p>
            <a:pPr indent="0" lvl="0" marL="0" rtl="0" algn="l">
              <a:spcBef>
                <a:spcPts val="0"/>
              </a:spcBef>
              <a:spcAft>
                <a:spcPts val="0"/>
              </a:spcAft>
              <a:buNone/>
            </a:pPr>
            <a:r>
              <a:t/>
            </a:r>
            <a:endParaRPr>
              <a:latin typeface="Merriweather Sans Light"/>
              <a:ea typeface="Merriweather Sans Light"/>
              <a:cs typeface="Merriweather Sans Light"/>
              <a:sym typeface="Merriweather Sans Light"/>
            </a:endParaRPr>
          </a:p>
          <a:p>
            <a:pPr indent="0" lvl="0" marL="457200" rtl="0" algn="l">
              <a:spcBef>
                <a:spcPts val="0"/>
              </a:spcBef>
              <a:spcAft>
                <a:spcPts val="0"/>
              </a:spcAft>
              <a:buNone/>
            </a:pPr>
            <a:r>
              <a:t/>
            </a:r>
            <a:endParaRPr>
              <a:latin typeface="Merriweather Sans Light"/>
              <a:ea typeface="Merriweather Sans Light"/>
              <a:cs typeface="Merriweather Sans Light"/>
              <a:sym typeface="Merriweather Sans Light"/>
            </a:endParaRPr>
          </a:p>
        </p:txBody>
      </p:sp>
      <p:pic>
        <p:nvPicPr>
          <p:cNvPr id="926" name="Google Shape;926;g20a13491a90_0_1044"/>
          <p:cNvPicPr preferRelativeResize="0"/>
          <p:nvPr/>
        </p:nvPicPr>
        <p:blipFill rotWithShape="1">
          <a:blip r:embed="rId3">
            <a:alphaModFix/>
          </a:blip>
          <a:srcRect b="0" l="0" r="0" t="0"/>
          <a:stretch/>
        </p:blipFill>
        <p:spPr>
          <a:xfrm>
            <a:off x="8404399" y="834425"/>
            <a:ext cx="3618248" cy="2713701"/>
          </a:xfrm>
          <a:prstGeom prst="rect">
            <a:avLst/>
          </a:prstGeom>
          <a:noFill/>
          <a:ln>
            <a:noFill/>
          </a:ln>
        </p:spPr>
      </p:pic>
      <p:pic>
        <p:nvPicPr>
          <p:cNvPr id="927" name="Google Shape;927;g20a13491a90_0_1044"/>
          <p:cNvPicPr preferRelativeResize="0"/>
          <p:nvPr/>
        </p:nvPicPr>
        <p:blipFill rotWithShape="1">
          <a:blip r:embed="rId4">
            <a:alphaModFix/>
          </a:blip>
          <a:srcRect b="0" l="0" r="3577" t="3577"/>
          <a:stretch/>
        </p:blipFill>
        <p:spPr>
          <a:xfrm>
            <a:off x="8389075" y="3644400"/>
            <a:ext cx="3618243" cy="2713701"/>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g20a13491a90_0_1070"/>
          <p:cNvSpPr/>
          <p:nvPr/>
        </p:nvSpPr>
        <p:spPr>
          <a:xfrm>
            <a:off x="-414000" y="-82200"/>
            <a:ext cx="8546100" cy="69402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934" name="Google Shape;934;g20a13491a90_0_1070"/>
          <p:cNvSpPr/>
          <p:nvPr/>
        </p:nvSpPr>
        <p:spPr>
          <a:xfrm>
            <a:off x="8132100" y="0"/>
            <a:ext cx="4059900" cy="6940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g20a13491a90_0_1070"/>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1" lang="en-US" sz="1600">
                <a:solidFill>
                  <a:schemeClr val="lt1"/>
                </a:solidFill>
                <a:latin typeface="Merriweather Sans"/>
                <a:ea typeface="Merriweather Sans"/>
                <a:cs typeface="Merriweather Sans"/>
                <a:sym typeface="Merriweather Sans"/>
              </a:rPr>
              <a:t>Meilensteine</a:t>
            </a:r>
            <a:endParaRPr b="1" sz="1600" u="none" cap="none" strike="noStrike">
              <a:solidFill>
                <a:schemeClr val="lt1"/>
              </a:solidFill>
              <a:latin typeface="Merriweather Sans"/>
              <a:ea typeface="Merriweather Sans"/>
              <a:cs typeface="Merriweather Sans"/>
              <a:sym typeface="Merriweather Sans"/>
            </a:endParaRPr>
          </a:p>
        </p:txBody>
      </p:sp>
      <p:sp>
        <p:nvSpPr>
          <p:cNvPr id="936" name="Google Shape;936;g20a13491a90_0_1070"/>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Meilensteine</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Vorläufige Ergebnisse der Klimawerkstatt</a:t>
            </a:r>
            <a:endParaRPr b="0" sz="1800">
              <a:solidFill>
                <a:srgbClr val="66BB8F"/>
              </a:solidFill>
              <a:latin typeface="Merriweather Sans Light"/>
              <a:ea typeface="Merriweather Sans Light"/>
              <a:cs typeface="Merriweather Sans Light"/>
              <a:sym typeface="Merriweather Sans Light"/>
            </a:endParaRPr>
          </a:p>
        </p:txBody>
      </p:sp>
      <p:sp>
        <p:nvSpPr>
          <p:cNvPr id="937" name="Google Shape;937;g20a13491a90_0_1070"/>
          <p:cNvSpPr/>
          <p:nvPr/>
        </p:nvSpPr>
        <p:spPr>
          <a:xfrm rot="5400000">
            <a:off x="-232850" y="3326525"/>
            <a:ext cx="2659500" cy="168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g20a13491a90_0_1070"/>
          <p:cNvSpPr/>
          <p:nvPr/>
        </p:nvSpPr>
        <p:spPr>
          <a:xfrm>
            <a:off x="248525" y="18248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939" name="Google Shape;939;g20a13491a90_0_1070"/>
          <p:cNvSpPr txBox="1"/>
          <p:nvPr/>
        </p:nvSpPr>
        <p:spPr>
          <a:xfrm>
            <a:off x="1047000" y="17720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CCCCCC"/>
                </a:solidFill>
                <a:latin typeface="Merriweather Sans"/>
                <a:ea typeface="Merriweather Sans"/>
                <a:cs typeface="Merriweather Sans"/>
                <a:sym typeface="Merriweather Sans"/>
              </a:rPr>
              <a:t>Inhalte geschaffen</a:t>
            </a:r>
            <a:endParaRPr b="1">
              <a:solidFill>
                <a:srgbClr val="CCCCCC"/>
              </a:solidFill>
              <a:latin typeface="Merriweather Sans"/>
              <a:ea typeface="Merriweather Sans"/>
              <a:cs typeface="Merriweather Sans"/>
              <a:sym typeface="Merriweather Sans"/>
            </a:endParaRPr>
          </a:p>
        </p:txBody>
      </p:sp>
      <p:sp>
        <p:nvSpPr>
          <p:cNvPr id="940" name="Google Shape;940;g20a13491a90_0_1070"/>
          <p:cNvSpPr/>
          <p:nvPr/>
        </p:nvSpPr>
        <p:spPr>
          <a:xfrm>
            <a:off x="248525" y="22250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941" name="Google Shape;941;g20a13491a90_0_1070"/>
          <p:cNvSpPr txBox="1"/>
          <p:nvPr/>
        </p:nvSpPr>
        <p:spPr>
          <a:xfrm>
            <a:off x="1047000" y="21722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CCCCCC"/>
                </a:solidFill>
                <a:latin typeface="Merriweather Sans"/>
                <a:ea typeface="Merriweather Sans"/>
                <a:cs typeface="Merriweather Sans"/>
                <a:sym typeface="Merriweather Sans"/>
              </a:rPr>
              <a:t>Akteursnetzwerk aufgebaut</a:t>
            </a:r>
            <a:endParaRPr b="1">
              <a:solidFill>
                <a:srgbClr val="CCCCCC"/>
              </a:solidFill>
              <a:latin typeface="Merriweather Sans"/>
              <a:ea typeface="Merriweather Sans"/>
              <a:cs typeface="Merriweather Sans"/>
              <a:sym typeface="Merriweather Sans"/>
            </a:endParaRPr>
          </a:p>
        </p:txBody>
      </p:sp>
      <p:sp>
        <p:nvSpPr>
          <p:cNvPr id="942" name="Google Shape;942;g20a13491a90_0_1070"/>
          <p:cNvSpPr/>
          <p:nvPr/>
        </p:nvSpPr>
        <p:spPr>
          <a:xfrm>
            <a:off x="248525" y="26252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CCCC"/>
              </a:solidFill>
            </a:endParaRPr>
          </a:p>
        </p:txBody>
      </p:sp>
      <p:sp>
        <p:nvSpPr>
          <p:cNvPr id="943" name="Google Shape;943;g20a13491a90_0_1070"/>
          <p:cNvSpPr txBox="1"/>
          <p:nvPr/>
        </p:nvSpPr>
        <p:spPr>
          <a:xfrm>
            <a:off x="1047000" y="25724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CCCCCC"/>
                </a:solidFill>
                <a:latin typeface="Merriweather Sans"/>
                <a:ea typeface="Merriweather Sans"/>
                <a:cs typeface="Merriweather Sans"/>
                <a:sym typeface="Merriweather Sans"/>
              </a:rPr>
              <a:t>Bildung &amp; Demokratieförderung</a:t>
            </a:r>
            <a:endParaRPr b="1">
              <a:solidFill>
                <a:srgbClr val="CCCCCC"/>
              </a:solidFill>
              <a:latin typeface="Merriweather Sans"/>
              <a:ea typeface="Merriweather Sans"/>
              <a:cs typeface="Merriweather Sans"/>
              <a:sym typeface="Merriweather Sans"/>
            </a:endParaRPr>
          </a:p>
        </p:txBody>
      </p:sp>
      <p:sp>
        <p:nvSpPr>
          <p:cNvPr id="944" name="Google Shape;944;g20a13491a90_0_1070"/>
          <p:cNvSpPr/>
          <p:nvPr/>
        </p:nvSpPr>
        <p:spPr>
          <a:xfrm>
            <a:off x="248525" y="3025425"/>
            <a:ext cx="673800" cy="294600"/>
          </a:xfrm>
          <a:prstGeom prst="rect">
            <a:avLst/>
          </a:prstGeom>
          <a:solidFill>
            <a:srgbClr val="66BB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g20a13491a90_0_1070"/>
          <p:cNvSpPr txBox="1"/>
          <p:nvPr/>
        </p:nvSpPr>
        <p:spPr>
          <a:xfrm>
            <a:off x="1047000" y="2972625"/>
            <a:ext cx="477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Merriweather Sans"/>
                <a:ea typeface="Merriweather Sans"/>
                <a:cs typeface="Merriweather Sans"/>
                <a:sym typeface="Merriweather Sans"/>
              </a:rPr>
              <a:t>Digitalisierung für Klimaschutz nutzen</a:t>
            </a:r>
            <a:endParaRPr b="1">
              <a:latin typeface="Merriweather Sans"/>
              <a:ea typeface="Merriweather Sans"/>
              <a:cs typeface="Merriweather Sans"/>
              <a:sym typeface="Merriweather Sans"/>
            </a:endParaRPr>
          </a:p>
        </p:txBody>
      </p:sp>
      <p:pic>
        <p:nvPicPr>
          <p:cNvPr id="946" name="Google Shape;946;g20a13491a90_0_1070"/>
          <p:cNvPicPr preferRelativeResize="0"/>
          <p:nvPr/>
        </p:nvPicPr>
        <p:blipFill>
          <a:blip r:embed="rId3">
            <a:alphaModFix/>
          </a:blip>
          <a:stretch>
            <a:fillRect/>
          </a:stretch>
        </p:blipFill>
        <p:spPr>
          <a:xfrm>
            <a:off x="8327007" y="93049"/>
            <a:ext cx="3865142" cy="2659500"/>
          </a:xfrm>
          <a:prstGeom prst="rect">
            <a:avLst/>
          </a:prstGeom>
          <a:noFill/>
          <a:ln>
            <a:noFill/>
          </a:ln>
        </p:spPr>
      </p:pic>
      <p:pic>
        <p:nvPicPr>
          <p:cNvPr id="947" name="Google Shape;947;g20a13491a90_0_1070"/>
          <p:cNvPicPr preferRelativeResize="0"/>
          <p:nvPr/>
        </p:nvPicPr>
        <p:blipFill>
          <a:blip r:embed="rId4">
            <a:alphaModFix/>
          </a:blip>
          <a:stretch>
            <a:fillRect/>
          </a:stretch>
        </p:blipFill>
        <p:spPr>
          <a:xfrm>
            <a:off x="8327000" y="2752542"/>
            <a:ext cx="3240000" cy="1174008"/>
          </a:xfrm>
          <a:prstGeom prst="rect">
            <a:avLst/>
          </a:prstGeom>
          <a:noFill/>
          <a:ln>
            <a:noFill/>
          </a:ln>
        </p:spPr>
      </p:pic>
      <p:pic>
        <p:nvPicPr>
          <p:cNvPr id="948" name="Google Shape;948;g20a13491a90_0_1070"/>
          <p:cNvPicPr preferRelativeResize="0"/>
          <p:nvPr/>
        </p:nvPicPr>
        <p:blipFill>
          <a:blip r:embed="rId5">
            <a:alphaModFix/>
          </a:blip>
          <a:stretch>
            <a:fillRect/>
          </a:stretch>
        </p:blipFill>
        <p:spPr>
          <a:xfrm>
            <a:off x="8326998" y="3972325"/>
            <a:ext cx="3362424" cy="1090875"/>
          </a:xfrm>
          <a:prstGeom prst="rect">
            <a:avLst/>
          </a:prstGeom>
          <a:noFill/>
          <a:ln>
            <a:noFill/>
          </a:ln>
        </p:spPr>
      </p:pic>
      <p:sp>
        <p:nvSpPr>
          <p:cNvPr id="949" name="Google Shape;949;g20a13491a90_0_1070"/>
          <p:cNvSpPr txBox="1"/>
          <p:nvPr/>
        </p:nvSpPr>
        <p:spPr>
          <a:xfrm>
            <a:off x="1181350" y="3650125"/>
            <a:ext cx="4772100" cy="1046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latin typeface="Merriweather Sans Light"/>
              <a:ea typeface="Merriweather Sans Light"/>
              <a:cs typeface="Merriweather Sans Light"/>
              <a:sym typeface="Merriweather Sans Light"/>
            </a:endParaRPr>
          </a:p>
          <a:p>
            <a:pPr indent="0" lvl="0" marL="457200" rtl="0" algn="l">
              <a:spcBef>
                <a:spcPts val="0"/>
              </a:spcBef>
              <a:spcAft>
                <a:spcPts val="0"/>
              </a:spcAft>
              <a:buNone/>
            </a:pPr>
            <a:r>
              <a:t/>
            </a:r>
            <a:endParaRPr>
              <a:latin typeface="Merriweather Sans Light"/>
              <a:ea typeface="Merriweather Sans Light"/>
              <a:cs typeface="Merriweather Sans Light"/>
              <a:sym typeface="Merriweather Sans Light"/>
            </a:endParaRPr>
          </a:p>
          <a:p>
            <a:pPr indent="0" lvl="0" marL="0" rtl="0" algn="l">
              <a:spcBef>
                <a:spcPts val="0"/>
              </a:spcBef>
              <a:spcAft>
                <a:spcPts val="0"/>
              </a:spcAft>
              <a:buNone/>
            </a:pPr>
            <a:r>
              <a:t/>
            </a:r>
            <a:endParaRPr>
              <a:latin typeface="Merriweather Sans Light"/>
              <a:ea typeface="Merriweather Sans Light"/>
              <a:cs typeface="Merriweather Sans Light"/>
              <a:sym typeface="Merriweather Sans Light"/>
            </a:endParaRPr>
          </a:p>
          <a:p>
            <a:pPr indent="0" lvl="0" marL="457200" rtl="0" algn="l">
              <a:spcBef>
                <a:spcPts val="0"/>
              </a:spcBef>
              <a:spcAft>
                <a:spcPts val="0"/>
              </a:spcAft>
              <a:buNone/>
            </a:pPr>
            <a:r>
              <a:t/>
            </a:r>
            <a:endParaRPr>
              <a:latin typeface="Merriweather Sans Light"/>
              <a:ea typeface="Merriweather Sans Light"/>
              <a:cs typeface="Merriweather Sans Light"/>
              <a:sym typeface="Merriweather Sans Light"/>
            </a:endParaRPr>
          </a:p>
        </p:txBody>
      </p:sp>
      <p:pic>
        <p:nvPicPr>
          <p:cNvPr id="950" name="Google Shape;950;g20a13491a90_0_1070"/>
          <p:cNvPicPr preferRelativeResize="0"/>
          <p:nvPr/>
        </p:nvPicPr>
        <p:blipFill>
          <a:blip r:embed="rId6">
            <a:alphaModFix/>
          </a:blip>
          <a:stretch>
            <a:fillRect/>
          </a:stretch>
        </p:blipFill>
        <p:spPr>
          <a:xfrm>
            <a:off x="8428025" y="5063200"/>
            <a:ext cx="3560099" cy="1661875"/>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20f8d8eed77_0_929"/>
          <p:cNvSpPr txBox="1"/>
          <p:nvPr>
            <p:ph type="title"/>
          </p:nvPr>
        </p:nvSpPr>
        <p:spPr>
          <a:xfrm>
            <a:off x="761952" y="590269"/>
            <a:ext cx="10933500" cy="1059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rgbClr val="1A3743"/>
              </a:buClr>
              <a:buSzPts val="3200"/>
              <a:buFont typeface="Avenir"/>
              <a:buNone/>
            </a:pPr>
            <a:r>
              <a:rPr lang="en-US" sz="3200"/>
              <a:t>Think &amp; Do Tank für das </a:t>
            </a:r>
            <a:br>
              <a:rPr lang="en-US" sz="3200"/>
            </a:br>
            <a:r>
              <a:rPr lang="en-US" sz="3200"/>
              <a:t>Landleben im 21. Jahrhundert</a:t>
            </a:r>
            <a:endParaRPr sz="3200"/>
          </a:p>
        </p:txBody>
      </p:sp>
      <p:sp>
        <p:nvSpPr>
          <p:cNvPr id="491" name="Google Shape;491;g20f8d8eed77_0_929"/>
          <p:cNvSpPr txBox="1"/>
          <p:nvPr/>
        </p:nvSpPr>
        <p:spPr>
          <a:xfrm>
            <a:off x="599339" y="1396490"/>
            <a:ext cx="10994700" cy="51867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rgbClr val="1A3743"/>
              </a:buClr>
              <a:buSzPts val="2400"/>
              <a:buFont typeface="Merriweather Sans"/>
              <a:buNone/>
            </a:pPr>
            <a:r>
              <a:t/>
            </a:r>
            <a:endParaRPr b="1" i="0" sz="2400" u="none" cap="none" strike="noStrike">
              <a:solidFill>
                <a:srgbClr val="1A3743"/>
              </a:solidFill>
              <a:latin typeface="Merriweather Sans"/>
              <a:ea typeface="Merriweather Sans"/>
              <a:cs typeface="Merriweather Sans"/>
              <a:sym typeface="Merriweather Sans"/>
            </a:endParaRPr>
          </a:p>
        </p:txBody>
      </p:sp>
      <p:sp>
        <p:nvSpPr>
          <p:cNvPr id="492" name="Google Shape;492;g20f8d8eed77_0_929"/>
          <p:cNvSpPr txBox="1"/>
          <p:nvPr/>
        </p:nvSpPr>
        <p:spPr>
          <a:xfrm>
            <a:off x="356459" y="1665013"/>
            <a:ext cx="6450600" cy="4984200"/>
          </a:xfrm>
          <a:prstGeom prst="rect">
            <a:avLst/>
          </a:prstGeom>
          <a:noFill/>
          <a:ln>
            <a:noFill/>
          </a:ln>
        </p:spPr>
        <p:txBody>
          <a:bodyPr anchorCtr="0" anchor="ctr" bIns="45700" lIns="91425" spcFirstLastPara="1" rIns="91425" wrap="square" tIns="45700">
            <a:noAutofit/>
          </a:bodyPr>
          <a:lstStyle/>
          <a:p>
            <a:pPr indent="-342900" lvl="0" marL="342900" marR="0" rtl="0" algn="l">
              <a:lnSpc>
                <a:spcPct val="110000"/>
              </a:lnSpc>
              <a:spcBef>
                <a:spcPts val="0"/>
              </a:spcBef>
              <a:spcAft>
                <a:spcPts val="0"/>
              </a:spcAft>
              <a:buClr>
                <a:srgbClr val="1A3743"/>
              </a:buClr>
              <a:buSzPts val="2000"/>
              <a:buFont typeface="Noto Sans Symbols"/>
              <a:buChar char="●"/>
            </a:pPr>
            <a:r>
              <a:rPr b="1" i="0" lang="en-US" sz="2000" u="none" cap="none" strike="noStrike">
                <a:solidFill>
                  <a:srgbClr val="1A3743"/>
                </a:solidFill>
                <a:latin typeface="Merriweather Sans"/>
                <a:ea typeface="Merriweather Sans"/>
                <a:cs typeface="Merriweather Sans"/>
                <a:sym typeface="Merriweather Sans"/>
              </a:rPr>
              <a:t>Fokus: </a:t>
            </a:r>
            <a:r>
              <a:rPr b="0" i="0" lang="en-US" sz="2000" u="none" cap="none" strike="noStrike">
                <a:solidFill>
                  <a:srgbClr val="1A3743"/>
                </a:solidFill>
                <a:latin typeface="Merriweather Sans Light"/>
                <a:ea typeface="Merriweather Sans Light"/>
                <a:cs typeface="Merriweather Sans Light"/>
                <a:sym typeface="Merriweather Sans Light"/>
              </a:rPr>
              <a:t>Digitale und Soziale Innovationen für mehr Lebensqualität im Ländlichen Raum</a:t>
            </a:r>
            <a:endParaRPr b="0" i="0" sz="2000" u="none" cap="none" strike="noStrike">
              <a:solidFill>
                <a:srgbClr val="1A3743"/>
              </a:solidFill>
              <a:latin typeface="Merriweather Sans Light"/>
              <a:ea typeface="Merriweather Sans Light"/>
              <a:cs typeface="Merriweather Sans Light"/>
              <a:sym typeface="Merriweather Sans Light"/>
            </a:endParaRPr>
          </a:p>
          <a:p>
            <a:pPr indent="-342900" lvl="0" marL="342900" marR="0" rtl="0" algn="l">
              <a:lnSpc>
                <a:spcPct val="110000"/>
              </a:lnSpc>
              <a:spcBef>
                <a:spcPts val="2400"/>
              </a:spcBef>
              <a:spcAft>
                <a:spcPts val="0"/>
              </a:spcAft>
              <a:buClr>
                <a:srgbClr val="1A3743"/>
              </a:buClr>
              <a:buSzPts val="2000"/>
              <a:buFont typeface="Noto Sans Symbols"/>
              <a:buChar char="●"/>
            </a:pPr>
            <a:r>
              <a:rPr b="1" i="0" lang="en-US" sz="2000" u="none" cap="none" strike="noStrike">
                <a:solidFill>
                  <a:srgbClr val="1A3743"/>
                </a:solidFill>
                <a:latin typeface="Merriweather Sans"/>
                <a:ea typeface="Merriweather Sans"/>
                <a:cs typeface="Merriweather Sans"/>
                <a:sym typeface="Merriweather Sans"/>
              </a:rPr>
              <a:t>Arbeit: </a:t>
            </a:r>
            <a:r>
              <a:rPr b="0" i="0" lang="en-US" sz="2000" u="none" cap="none" strike="noStrike">
                <a:solidFill>
                  <a:srgbClr val="1A3743"/>
                </a:solidFill>
                <a:latin typeface="Merriweather Sans Light"/>
                <a:ea typeface="Merriweather Sans Light"/>
                <a:cs typeface="Merriweather Sans Light"/>
                <a:sym typeface="Merriweather Sans Light"/>
              </a:rPr>
              <a:t>Best Practice Mapping, Innovationsforschung, Studien &amp; Konzepte, Modellprojekte, Beratung für regionale Akteure</a:t>
            </a:r>
            <a:endParaRPr b="0" i="0" sz="2000" u="none" cap="none" strike="noStrike">
              <a:solidFill>
                <a:srgbClr val="1A3743"/>
              </a:solidFill>
              <a:latin typeface="Merriweather Sans Light"/>
              <a:ea typeface="Merriweather Sans Light"/>
              <a:cs typeface="Merriweather Sans Light"/>
              <a:sym typeface="Merriweather Sans Light"/>
            </a:endParaRPr>
          </a:p>
          <a:p>
            <a:pPr indent="-342900" lvl="0" marL="342900" marR="0" rtl="0" algn="l">
              <a:lnSpc>
                <a:spcPct val="110000"/>
              </a:lnSpc>
              <a:spcBef>
                <a:spcPts val="2400"/>
              </a:spcBef>
              <a:spcAft>
                <a:spcPts val="0"/>
              </a:spcAft>
              <a:buClr>
                <a:srgbClr val="1A3743"/>
              </a:buClr>
              <a:buSzPts val="2000"/>
              <a:buFont typeface="Noto Sans Symbols"/>
              <a:buChar char="●"/>
            </a:pPr>
            <a:r>
              <a:rPr b="1" i="0" lang="en-US" sz="2000" u="none" cap="none" strike="noStrike">
                <a:solidFill>
                  <a:srgbClr val="1A3743"/>
                </a:solidFill>
                <a:latin typeface="Merriweather Sans"/>
                <a:ea typeface="Merriweather Sans"/>
                <a:cs typeface="Merriweather Sans"/>
                <a:sym typeface="Merriweather Sans"/>
                <a:extLst>
                  <a:ext uri="http://customooxmlschemas.google.com/">
                    <go:slidesCustomData xmlns:go="http://customooxmlschemas.google.com/" textRoundtripDataId="0"/>
                  </a:ext>
                </a:extLst>
              </a:rPr>
              <a:t>Gemeinnütziger Verein: </a:t>
            </a:r>
            <a:r>
              <a:rPr b="0" i="0" lang="en-US" sz="2000" u="none" cap="none" strike="noStrike">
                <a:solidFill>
                  <a:srgbClr val="1A3743"/>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1"/>
                  </a:ext>
                </a:extLst>
              </a:rPr>
              <a:t>gegründet in 2017, </a:t>
            </a:r>
            <a:br>
              <a:rPr b="0" i="0" lang="en-US" sz="2000" u="none" cap="none" strike="noStrike">
                <a:solidFill>
                  <a:srgbClr val="1A3743"/>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1"/>
                  </a:ext>
                </a:extLst>
              </a:rPr>
            </a:br>
            <a:r>
              <a:rPr b="0" i="0" lang="en-US" sz="2000" u="none" cap="none" strike="noStrike">
                <a:solidFill>
                  <a:srgbClr val="1A3743"/>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1"/>
                  </a:ext>
                </a:extLst>
              </a:rPr>
              <a:t>18 MitarbeiterInnen, ca. 40 Mitglieder</a:t>
            </a:r>
            <a:endParaRPr b="0" i="0" sz="2000" u="none" cap="none" strike="noStrike">
              <a:solidFill>
                <a:srgbClr val="1A3743"/>
              </a:solidFill>
              <a:latin typeface="Merriweather Sans Light"/>
              <a:ea typeface="Merriweather Sans Light"/>
              <a:cs typeface="Merriweather Sans Light"/>
              <a:sym typeface="Merriweather Sans Light"/>
            </a:endParaRPr>
          </a:p>
          <a:p>
            <a:pPr indent="-342900" lvl="0" marL="342900" marR="0" rtl="0" algn="l">
              <a:lnSpc>
                <a:spcPct val="110000"/>
              </a:lnSpc>
              <a:spcBef>
                <a:spcPts val="2400"/>
              </a:spcBef>
              <a:spcAft>
                <a:spcPts val="0"/>
              </a:spcAft>
              <a:buClr>
                <a:srgbClr val="1A3743"/>
              </a:buClr>
              <a:buSzPts val="2000"/>
              <a:buFont typeface="Noto Sans Symbols"/>
              <a:buChar char="●"/>
            </a:pPr>
            <a:r>
              <a:rPr b="1" i="0" lang="en-US" sz="2000" u="none" cap="none" strike="noStrike">
                <a:solidFill>
                  <a:srgbClr val="1A3743"/>
                </a:solidFill>
                <a:latin typeface="Merriweather Sans"/>
                <a:ea typeface="Merriweather Sans"/>
                <a:cs typeface="Merriweather Sans"/>
                <a:sym typeface="Merriweather Sans"/>
              </a:rPr>
              <a:t>Gebiet:  </a:t>
            </a:r>
            <a:r>
              <a:rPr b="0" i="0" lang="en-US" sz="2000" u="none" cap="none" strike="noStrike">
                <a:solidFill>
                  <a:srgbClr val="1A3743"/>
                </a:solidFill>
                <a:latin typeface="Merriweather Sans Light"/>
                <a:ea typeface="Merriweather Sans Light"/>
                <a:cs typeface="Merriweather Sans Light"/>
                <a:sym typeface="Merriweather Sans Light"/>
              </a:rPr>
              <a:t>Deutschlandweit, für Modellprojekte </a:t>
            </a:r>
            <a:br>
              <a:rPr b="0" i="0" lang="en-US" sz="2000" u="none" cap="none" strike="noStrike">
                <a:solidFill>
                  <a:srgbClr val="1A3743"/>
                </a:solidFill>
                <a:latin typeface="Merriweather Sans Light"/>
                <a:ea typeface="Merriweather Sans Light"/>
                <a:cs typeface="Merriweather Sans Light"/>
                <a:sym typeface="Merriweather Sans Light"/>
              </a:rPr>
            </a:br>
            <a:r>
              <a:rPr b="0" i="0" lang="en-US" sz="2000" u="none" cap="none" strike="noStrike">
                <a:solidFill>
                  <a:srgbClr val="1A3743"/>
                </a:solidFill>
                <a:latin typeface="Merriweather Sans Light"/>
                <a:ea typeface="Merriweather Sans Light"/>
                <a:cs typeface="Merriweather Sans Light"/>
                <a:sym typeface="Merriweather Sans Light"/>
              </a:rPr>
              <a:t>v.a. in Brandenburg</a:t>
            </a:r>
            <a:endParaRPr b="0" i="0" sz="2000" u="none" cap="none" strike="noStrike">
              <a:solidFill>
                <a:srgbClr val="1A3743"/>
              </a:solidFill>
              <a:latin typeface="Merriweather Sans Light"/>
              <a:ea typeface="Merriweather Sans Light"/>
              <a:cs typeface="Merriweather Sans Light"/>
              <a:sym typeface="Merriweather Sans Light"/>
            </a:endParaRPr>
          </a:p>
        </p:txBody>
      </p:sp>
      <p:pic>
        <p:nvPicPr>
          <p:cNvPr id="493" name="Google Shape;493;g20f8d8eed77_0_929"/>
          <p:cNvPicPr preferRelativeResize="0"/>
          <p:nvPr/>
        </p:nvPicPr>
        <p:blipFill rotWithShape="1">
          <a:blip r:embed="rId3">
            <a:alphaModFix amt="85000"/>
          </a:blip>
          <a:srcRect b="5037" l="30559" r="30586" t="4176"/>
          <a:stretch/>
        </p:blipFill>
        <p:spPr>
          <a:xfrm>
            <a:off x="7620000" y="0"/>
            <a:ext cx="4572001" cy="6857999"/>
          </a:xfrm>
          <a:prstGeom prst="rect">
            <a:avLst/>
          </a:prstGeom>
          <a:noFill/>
          <a:ln>
            <a:noFill/>
          </a:ln>
        </p:spPr>
      </p:pic>
      <p:pic>
        <p:nvPicPr>
          <p:cNvPr id="494" name="Google Shape;494;g20f8d8eed77_0_929"/>
          <p:cNvPicPr preferRelativeResize="0"/>
          <p:nvPr/>
        </p:nvPicPr>
        <p:blipFill rotWithShape="1">
          <a:blip r:embed="rId4">
            <a:alphaModFix/>
          </a:blip>
          <a:srcRect b="0" l="0" r="0" t="0"/>
          <a:stretch/>
        </p:blipFill>
        <p:spPr>
          <a:xfrm>
            <a:off x="8659800" y="1276075"/>
            <a:ext cx="2629400" cy="1709125"/>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g1e174d7d826_0_1347"/>
          <p:cNvSpPr txBox="1"/>
          <p:nvPr>
            <p:ph type="title"/>
          </p:nvPr>
        </p:nvSpPr>
        <p:spPr>
          <a:xfrm>
            <a:off x="630000" y="3826800"/>
            <a:ext cx="10936800" cy="20412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A3743"/>
              </a:buClr>
              <a:buSzPts val="5400"/>
              <a:buFont typeface="Merriweather Sans"/>
              <a:buNone/>
            </a:pPr>
            <a:r>
              <a:rPr lang="en-US" sz="5600">
                <a:solidFill>
                  <a:srgbClr val="66BB8F"/>
                </a:solidFill>
                <a:latin typeface="Calibri"/>
                <a:ea typeface="Calibri"/>
                <a:cs typeface="Calibri"/>
                <a:sym typeface="Calibri"/>
              </a:rPr>
              <a:t>Vielen Dank! </a:t>
            </a:r>
            <a:br>
              <a:rPr lang="en-US" sz="5600">
                <a:solidFill>
                  <a:srgbClr val="66BB8F"/>
                </a:solidFill>
                <a:latin typeface="Calibri"/>
                <a:ea typeface="Calibri"/>
                <a:cs typeface="Calibri"/>
                <a:sym typeface="Calibri"/>
              </a:rPr>
            </a:br>
            <a:br>
              <a:rPr lang="en-US" sz="5600">
                <a:solidFill>
                  <a:schemeClr val="accent2"/>
                </a:solidFill>
                <a:latin typeface="Calibri"/>
                <a:ea typeface="Calibri"/>
                <a:cs typeface="Calibri"/>
                <a:sym typeface="Calibri"/>
              </a:rPr>
            </a:br>
            <a:r>
              <a:rPr lang="en-US" sz="3000">
                <a:solidFill>
                  <a:srgbClr val="7F7F7F"/>
                </a:solidFill>
                <a:latin typeface="Calibri"/>
                <a:ea typeface="Calibri"/>
                <a:cs typeface="Calibri"/>
                <a:sym typeface="Calibri"/>
              </a:rPr>
              <a:t>hallo@klimawerkstatt-flaeming.de</a:t>
            </a:r>
            <a:br>
              <a:rPr lang="en-US" sz="3000">
                <a:solidFill>
                  <a:srgbClr val="7F7F7F"/>
                </a:solidFill>
                <a:latin typeface="Calibri"/>
                <a:ea typeface="Calibri"/>
                <a:cs typeface="Calibri"/>
                <a:sym typeface="Calibri"/>
              </a:rPr>
            </a:br>
            <a:r>
              <a:rPr lang="en-US" sz="3000">
                <a:solidFill>
                  <a:srgbClr val="7F7F7F"/>
                </a:solidFill>
                <a:latin typeface="Calibri"/>
                <a:ea typeface="Calibri"/>
                <a:cs typeface="Calibri"/>
                <a:sym typeface="Calibri"/>
              </a:rPr>
              <a:t>www.klimawerkstatt-flaeming.de</a:t>
            </a:r>
            <a:br>
              <a:rPr lang="en-US" sz="5600">
                <a:solidFill>
                  <a:schemeClr val="accent2"/>
                </a:solidFill>
                <a:latin typeface="Calibri"/>
                <a:ea typeface="Calibri"/>
                <a:cs typeface="Calibri"/>
                <a:sym typeface="Calibri"/>
              </a:rPr>
            </a:br>
            <a:endParaRPr sz="5600">
              <a:solidFill>
                <a:schemeClr val="accent2"/>
              </a:solidFill>
              <a:latin typeface="Calibri"/>
              <a:ea typeface="Calibri"/>
              <a:cs typeface="Calibri"/>
              <a:sym typeface="Calibri"/>
            </a:endParaRPr>
          </a:p>
        </p:txBody>
      </p:sp>
      <p:sp>
        <p:nvSpPr>
          <p:cNvPr id="957" name="Google Shape;957;g1e174d7d826_0_1347"/>
          <p:cNvSpPr txBox="1"/>
          <p:nvPr/>
        </p:nvSpPr>
        <p:spPr>
          <a:xfrm>
            <a:off x="841662" y="3410452"/>
            <a:ext cx="0" cy="0"/>
          </a:xfrm>
          <a:prstGeom prst="rect">
            <a:avLst/>
          </a:prstGeom>
          <a:noFill/>
          <a:ln cap="flat" cmpd="sng" w="9525">
            <a:solidFill>
              <a:schemeClr val="accent5"/>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dk1"/>
              </a:solidFill>
              <a:latin typeface="Trebuchet MS"/>
              <a:ea typeface="Trebuchet MS"/>
              <a:cs typeface="Trebuchet MS"/>
              <a:sym typeface="Trebuchet MS"/>
            </a:endParaRPr>
          </a:p>
        </p:txBody>
      </p:sp>
    </p:spTree>
  </p:cSld>
  <p:clrMapOvr>
    <a:masterClrMapping/>
  </p:clrMapOvr>
  <mc:AlternateContent>
    <mc:Choice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g20c44fb9aa9_0_649"/>
          <p:cNvSpPr/>
          <p:nvPr/>
        </p:nvSpPr>
        <p:spPr>
          <a:xfrm>
            <a:off x="0" y="0"/>
            <a:ext cx="12192000" cy="6870300"/>
          </a:xfrm>
          <a:prstGeom prst="rect">
            <a:avLst/>
          </a:prstGeom>
          <a:solidFill>
            <a:srgbClr val="003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g20c44fb9aa9_0_649"/>
          <p:cNvSpPr/>
          <p:nvPr/>
        </p:nvSpPr>
        <p:spPr>
          <a:xfrm>
            <a:off x="5388425" y="1704250"/>
            <a:ext cx="6803700" cy="3644100"/>
          </a:xfrm>
          <a:prstGeom prst="rect">
            <a:avLst/>
          </a:prstGeom>
          <a:solidFill>
            <a:srgbClr val="77C198"/>
          </a:solidFill>
          <a:ln>
            <a:noFill/>
          </a:ln>
        </p:spPr>
        <p:txBody>
          <a:bodyPr anchorCtr="0" anchor="ctr" bIns="91425" lIns="91425" spcFirstLastPara="1" rIns="91425" wrap="square" tIns="91425">
            <a:noAutofit/>
          </a:bodyPr>
          <a:lstStyle/>
          <a:p>
            <a:pPr indent="0" lvl="0" marL="0" marR="0" rtl="0" algn="l">
              <a:lnSpc>
                <a:spcPct val="111111"/>
              </a:lnSpc>
              <a:spcBef>
                <a:spcPts val="0"/>
              </a:spcBef>
              <a:spcAft>
                <a:spcPts val="0"/>
              </a:spcAft>
              <a:buClr>
                <a:srgbClr val="000000"/>
              </a:buClr>
              <a:buSzPts val="3700"/>
              <a:buFont typeface="Arial"/>
              <a:buNone/>
            </a:pPr>
            <a:r>
              <a:rPr b="1" i="0" lang="en-US" sz="3700" u="none" cap="none" strike="noStrike">
                <a:solidFill>
                  <a:schemeClr val="lt1"/>
                </a:solidFill>
                <a:latin typeface="Merriweather Sans"/>
                <a:ea typeface="Merriweather Sans"/>
                <a:cs typeface="Merriweather Sans"/>
                <a:sym typeface="Merriweather Sans"/>
              </a:rPr>
              <a:t>Fragen und Diskussionen</a:t>
            </a:r>
            <a:endParaRPr b="1" i="0" sz="2400" u="none" cap="none" strike="noStrike">
              <a:solidFill>
                <a:schemeClr val="lt1"/>
              </a:solidFill>
              <a:latin typeface="Merriweather Sans"/>
              <a:ea typeface="Merriweather Sans"/>
              <a:cs typeface="Merriweather Sans"/>
              <a:sym typeface="Merriweather Sans"/>
            </a:endParaRPr>
          </a:p>
        </p:txBody>
      </p:sp>
      <p:grpSp>
        <p:nvGrpSpPr>
          <p:cNvPr id="965" name="Google Shape;965;g20c44fb9aa9_0_649"/>
          <p:cNvGrpSpPr/>
          <p:nvPr/>
        </p:nvGrpSpPr>
        <p:grpSpPr>
          <a:xfrm>
            <a:off x="2437819" y="578455"/>
            <a:ext cx="3684018" cy="1648943"/>
            <a:chOff x="2239707" y="971965"/>
            <a:chExt cx="1712700" cy="766593"/>
          </a:xfrm>
        </p:grpSpPr>
        <p:sp>
          <p:nvSpPr>
            <p:cNvPr id="966" name="Google Shape;966;g20c44fb9aa9_0_649"/>
            <p:cNvSpPr/>
            <p:nvPr/>
          </p:nvSpPr>
          <p:spPr>
            <a:xfrm>
              <a:off x="2239707" y="971965"/>
              <a:ext cx="1712700" cy="703500"/>
            </a:xfrm>
            <a:prstGeom prst="roundRect">
              <a:avLst>
                <a:gd fmla="val 4485" name="adj"/>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Merriweather Sans Light"/>
                  <a:ea typeface="Merriweather Sans Light"/>
                  <a:cs typeface="Merriweather Sans Light"/>
                  <a:sym typeface="Merriweather Sans Light"/>
                </a:rPr>
                <a:t>Was ist das </a:t>
              </a:r>
              <a:r>
                <a:rPr b="1" i="0" lang="en-US" sz="1900" u="none" cap="none" strike="noStrike">
                  <a:solidFill>
                    <a:schemeClr val="lt1"/>
                  </a:solidFill>
                  <a:latin typeface="Merriweather Sans"/>
                  <a:ea typeface="Merriweather Sans"/>
                  <a:cs typeface="Merriweather Sans"/>
                  <a:sym typeface="Merriweather Sans"/>
                </a:rPr>
                <a:t>höchste utopische Potenzial</a:t>
              </a:r>
              <a:r>
                <a:rPr b="0" i="0" lang="en-US" sz="1900" u="none" cap="none" strike="noStrike">
                  <a:solidFill>
                    <a:schemeClr val="lt1"/>
                  </a:solidFill>
                  <a:latin typeface="Merriweather Sans Light"/>
                  <a:ea typeface="Merriweather Sans Light"/>
                  <a:cs typeface="Merriweather Sans Light"/>
                  <a:sym typeface="Merriweather Sans Light"/>
                </a:rPr>
                <a:t> der Digitalisierung für das ländliche Ehrenamt?</a:t>
              </a:r>
              <a:endParaRPr b="0" i="0" sz="1900" u="none" cap="none" strike="noStrike">
                <a:solidFill>
                  <a:schemeClr val="lt1"/>
                </a:solidFill>
                <a:latin typeface="Merriweather Sans Light"/>
                <a:ea typeface="Merriweather Sans Light"/>
                <a:cs typeface="Merriweather Sans Light"/>
                <a:sym typeface="Merriweather Sans Light"/>
              </a:endParaRPr>
            </a:p>
          </p:txBody>
        </p:sp>
        <p:sp>
          <p:nvSpPr>
            <p:cNvPr id="967" name="Google Shape;967;g20c44fb9aa9_0_649"/>
            <p:cNvSpPr/>
            <p:nvPr/>
          </p:nvSpPr>
          <p:spPr>
            <a:xfrm rot="10800000">
              <a:off x="3051032" y="1671058"/>
              <a:ext cx="90000" cy="67500"/>
            </a:xfrm>
            <a:prstGeom prst="triangle">
              <a:avLst>
                <a:gd fmla="val 50000" name="adj"/>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8" name="Google Shape;968;g20c44fb9aa9_0_649"/>
          <p:cNvGrpSpPr/>
          <p:nvPr/>
        </p:nvGrpSpPr>
        <p:grpSpPr>
          <a:xfrm>
            <a:off x="381994" y="2610680"/>
            <a:ext cx="3684018" cy="1648943"/>
            <a:chOff x="2239707" y="971965"/>
            <a:chExt cx="1712700" cy="766593"/>
          </a:xfrm>
        </p:grpSpPr>
        <p:sp>
          <p:nvSpPr>
            <p:cNvPr id="969" name="Google Shape;969;g20c44fb9aa9_0_649"/>
            <p:cNvSpPr/>
            <p:nvPr/>
          </p:nvSpPr>
          <p:spPr>
            <a:xfrm>
              <a:off x="2239707" y="971965"/>
              <a:ext cx="1712700" cy="703500"/>
            </a:xfrm>
            <a:prstGeom prst="roundRect">
              <a:avLst>
                <a:gd fmla="val 4485" name="adj"/>
              </a:avLst>
            </a:prstGeom>
            <a:solidFill>
              <a:srgbClr val="FFF10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accent1"/>
                  </a:solidFill>
                  <a:latin typeface="Merriweather Sans Light"/>
                  <a:ea typeface="Merriweather Sans Light"/>
                  <a:cs typeface="Merriweather Sans Light"/>
                  <a:sym typeface="Merriweather Sans Light"/>
                </a:rPr>
                <a:t>Was ist die größte </a:t>
              </a:r>
              <a:r>
                <a:rPr b="1" i="0" lang="en-US" sz="1900" u="none" cap="none" strike="noStrike">
                  <a:solidFill>
                    <a:schemeClr val="accent1"/>
                  </a:solidFill>
                  <a:latin typeface="Merriweather Sans"/>
                  <a:ea typeface="Merriweather Sans"/>
                  <a:cs typeface="Merriweather Sans"/>
                  <a:sym typeface="Merriweather Sans"/>
                </a:rPr>
                <a:t>Herausforderung für Kommunen</a:t>
              </a:r>
              <a:r>
                <a:rPr b="0" i="0" lang="en-US" sz="1900" u="none" cap="none" strike="noStrike">
                  <a:solidFill>
                    <a:schemeClr val="accent1"/>
                  </a:solidFill>
                  <a:latin typeface="Merriweather Sans Light"/>
                  <a:ea typeface="Merriweather Sans Light"/>
                  <a:cs typeface="Merriweather Sans Light"/>
                  <a:sym typeface="Merriweather Sans Light"/>
                </a:rPr>
                <a:t> bei der Unterstützung der Zivilgesellschaft?</a:t>
              </a:r>
              <a:endParaRPr b="0" i="0" sz="1900" u="none" cap="none" strike="noStrike">
                <a:solidFill>
                  <a:schemeClr val="accent1"/>
                </a:solidFill>
                <a:latin typeface="Merriweather Sans Light"/>
                <a:ea typeface="Merriweather Sans Light"/>
                <a:cs typeface="Merriweather Sans Light"/>
                <a:sym typeface="Merriweather Sans Light"/>
              </a:endParaRPr>
            </a:p>
          </p:txBody>
        </p:sp>
        <p:sp>
          <p:nvSpPr>
            <p:cNvPr id="970" name="Google Shape;970;g20c44fb9aa9_0_649"/>
            <p:cNvSpPr/>
            <p:nvPr/>
          </p:nvSpPr>
          <p:spPr>
            <a:xfrm rot="10800000">
              <a:off x="3051032" y="1671058"/>
              <a:ext cx="90000" cy="67500"/>
            </a:xfrm>
            <a:prstGeom prst="triangle">
              <a:avLst>
                <a:gd fmla="val 50000" name="adj"/>
              </a:avLst>
            </a:prstGeom>
            <a:solidFill>
              <a:srgbClr val="FFF10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71" name="Google Shape;971;g20c44fb9aa9_0_649"/>
          <p:cNvGrpSpPr/>
          <p:nvPr/>
        </p:nvGrpSpPr>
        <p:grpSpPr>
          <a:xfrm>
            <a:off x="1304419" y="4642905"/>
            <a:ext cx="3684018" cy="1648943"/>
            <a:chOff x="2239707" y="971965"/>
            <a:chExt cx="1712700" cy="766593"/>
          </a:xfrm>
        </p:grpSpPr>
        <p:sp>
          <p:nvSpPr>
            <p:cNvPr id="972" name="Google Shape;972;g20c44fb9aa9_0_649"/>
            <p:cNvSpPr/>
            <p:nvPr/>
          </p:nvSpPr>
          <p:spPr>
            <a:xfrm>
              <a:off x="2239707" y="971965"/>
              <a:ext cx="1712700" cy="703500"/>
            </a:xfrm>
            <a:prstGeom prst="roundRect">
              <a:avLst>
                <a:gd fmla="val 4485" name="adj"/>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lang="en-US" sz="1900">
                  <a:solidFill>
                    <a:schemeClr val="lt1"/>
                  </a:solidFill>
                  <a:latin typeface="Merriweather Sans Light"/>
                  <a:ea typeface="Merriweather Sans Light"/>
                  <a:cs typeface="Merriweather Sans Light"/>
                  <a:sym typeface="Merriweather Sans Light"/>
                </a:rPr>
                <a:t>Welche </a:t>
              </a:r>
              <a:r>
                <a:rPr b="1" lang="en-US" sz="1900">
                  <a:solidFill>
                    <a:schemeClr val="lt1"/>
                  </a:solidFill>
                  <a:latin typeface="Merriweather Sans"/>
                  <a:ea typeface="Merriweather Sans"/>
                  <a:cs typeface="Merriweather Sans"/>
                  <a:sym typeface="Merriweather Sans"/>
                </a:rPr>
                <a:t>Motivation </a:t>
              </a:r>
              <a:r>
                <a:rPr lang="en-US" sz="1900">
                  <a:solidFill>
                    <a:schemeClr val="lt1"/>
                  </a:solidFill>
                  <a:latin typeface="Merriweather Sans Light"/>
                  <a:ea typeface="Merriweather Sans Light"/>
                  <a:cs typeface="Merriweather Sans Light"/>
                  <a:sym typeface="Merriweather Sans Light"/>
                </a:rPr>
                <a:t>treibt die Menschen in Kommunen zu Klimaschutz?</a:t>
              </a:r>
              <a:endParaRPr b="0" i="0" sz="1900" u="none" cap="none" strike="noStrike">
                <a:solidFill>
                  <a:schemeClr val="lt1"/>
                </a:solidFill>
                <a:latin typeface="Merriweather Sans Light"/>
                <a:ea typeface="Merriweather Sans Light"/>
                <a:cs typeface="Merriweather Sans Light"/>
                <a:sym typeface="Merriweather Sans Light"/>
              </a:endParaRPr>
            </a:p>
          </p:txBody>
        </p:sp>
        <p:sp>
          <p:nvSpPr>
            <p:cNvPr id="973" name="Google Shape;973;g20c44fb9aa9_0_649"/>
            <p:cNvSpPr/>
            <p:nvPr/>
          </p:nvSpPr>
          <p:spPr>
            <a:xfrm rot="10800000">
              <a:off x="3051032" y="1671058"/>
              <a:ext cx="90000" cy="67500"/>
            </a:xfrm>
            <a:prstGeom prst="triangle">
              <a:avLst>
                <a:gd fmla="val 50000" name="adj"/>
              </a:avLst>
            </a:prstGeom>
            <a:solidFill>
              <a:srgbClr val="54338B"/>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g20f8d8eed77_0_3841"/>
          <p:cNvSpPr/>
          <p:nvPr/>
        </p:nvSpPr>
        <p:spPr>
          <a:xfrm>
            <a:off x="0" y="0"/>
            <a:ext cx="8132100" cy="6870300"/>
          </a:xfrm>
          <a:prstGeom prst="rect">
            <a:avLst/>
          </a:prstGeom>
          <a:solidFill>
            <a:srgbClr val="003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g20f8d8eed77_0_3841"/>
          <p:cNvSpPr/>
          <p:nvPr/>
        </p:nvSpPr>
        <p:spPr>
          <a:xfrm>
            <a:off x="8132100" y="0"/>
            <a:ext cx="4059900" cy="6870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g20f8d8eed77_0_3841"/>
          <p:cNvSpPr txBox="1"/>
          <p:nvPr>
            <p:ph type="title"/>
          </p:nvPr>
        </p:nvSpPr>
        <p:spPr>
          <a:xfrm>
            <a:off x="937650" y="2313907"/>
            <a:ext cx="62568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000000"/>
              </a:buClr>
              <a:buSzPts val="3200"/>
              <a:buFont typeface="Arial"/>
              <a:buNone/>
            </a:pPr>
            <a:r>
              <a:rPr lang="en-US" sz="4200">
                <a:solidFill>
                  <a:schemeClr val="lt1"/>
                </a:solidFill>
              </a:rPr>
              <a:t>Vielen Dank für Ihre Aufmerksamkeit &amp; rege Teilnahme!</a:t>
            </a:r>
            <a:endParaRPr sz="4200">
              <a:solidFill>
                <a:srgbClr val="77C198"/>
              </a:solidFill>
            </a:endParaRPr>
          </a:p>
          <a:p>
            <a:pPr indent="0" lvl="0" marL="0" rtl="0" algn="l">
              <a:lnSpc>
                <a:spcPct val="115000"/>
              </a:lnSpc>
              <a:spcBef>
                <a:spcPts val="0"/>
              </a:spcBef>
              <a:spcAft>
                <a:spcPts val="0"/>
              </a:spcAft>
              <a:buClr>
                <a:srgbClr val="1A3743"/>
              </a:buClr>
              <a:buSzPts val="3200"/>
              <a:buFont typeface="Avenir"/>
              <a:buNone/>
            </a:pPr>
            <a:r>
              <a:t/>
            </a:r>
            <a:endParaRPr b="0" sz="2400">
              <a:solidFill>
                <a:srgbClr val="77C198"/>
              </a:solidFill>
            </a:endParaRPr>
          </a:p>
          <a:p>
            <a:pPr indent="0" lvl="0" marL="0" rtl="0" algn="l">
              <a:lnSpc>
                <a:spcPct val="115000"/>
              </a:lnSpc>
              <a:spcBef>
                <a:spcPts val="0"/>
              </a:spcBef>
              <a:spcAft>
                <a:spcPts val="0"/>
              </a:spcAft>
              <a:buClr>
                <a:srgbClr val="1A3743"/>
              </a:buClr>
              <a:buSzPts val="3200"/>
              <a:buFont typeface="Avenir"/>
              <a:buNone/>
            </a:pPr>
            <a:r>
              <a:t/>
            </a:r>
            <a:endParaRPr sz="4100">
              <a:solidFill>
                <a:srgbClr val="77C198"/>
              </a:solidFill>
            </a:endParaRPr>
          </a:p>
        </p:txBody>
      </p:sp>
      <p:sp>
        <p:nvSpPr>
          <p:cNvPr id="982" name="Google Shape;982;g20f8d8eed77_0_3841"/>
          <p:cNvSpPr txBox="1"/>
          <p:nvPr/>
        </p:nvSpPr>
        <p:spPr>
          <a:xfrm>
            <a:off x="8516600" y="2558107"/>
            <a:ext cx="3541800" cy="322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US" sz="1400" u="none" cap="none" strike="noStrike">
                <a:solidFill>
                  <a:srgbClr val="003948"/>
                </a:solidFill>
                <a:latin typeface="Merriweather Sans"/>
                <a:ea typeface="Merriweather Sans"/>
                <a:cs typeface="Merriweather Sans"/>
                <a:sym typeface="Merriweather Sans"/>
              </a:rPr>
              <a:t>Berit Barutzki</a:t>
            </a:r>
            <a:br>
              <a:rPr b="1" i="0" lang="en-US" sz="1400" u="none" cap="none" strike="noStrike">
                <a:solidFill>
                  <a:srgbClr val="003948"/>
                </a:solidFill>
                <a:latin typeface="Merriweather Sans"/>
                <a:ea typeface="Merriweather Sans"/>
                <a:cs typeface="Merriweather Sans"/>
                <a:sym typeface="Merriweather Sans"/>
              </a:rPr>
            </a:br>
            <a:r>
              <a:rPr b="0" i="0" lang="en-US" sz="1400" u="none" cap="none" strike="noStrike">
                <a:solidFill>
                  <a:srgbClr val="003948"/>
                </a:solidFill>
                <a:latin typeface="Merriweather Sans Light"/>
                <a:ea typeface="Merriweather Sans Light"/>
                <a:cs typeface="Merriweather Sans Light"/>
                <a:sym typeface="Merriweather Sans Light"/>
              </a:rPr>
              <a:t>Programmbereichsleitung Zivilgesellschaft &amp; Ehrenamt</a:t>
            </a:r>
            <a:br>
              <a:rPr b="0" i="0" lang="en-US" sz="1400" u="none" cap="none" strike="noStrike">
                <a:solidFill>
                  <a:srgbClr val="003948"/>
                </a:solidFill>
                <a:latin typeface="Merriweather Sans Light"/>
                <a:ea typeface="Merriweather Sans Light"/>
                <a:cs typeface="Merriweather Sans Light"/>
                <a:sym typeface="Merriweather Sans Light"/>
              </a:rPr>
            </a:br>
            <a:r>
              <a:rPr b="0" i="0" lang="en-US" sz="1400" u="none" cap="none" strike="noStrike">
                <a:solidFill>
                  <a:srgbClr val="003948"/>
                </a:solidFill>
                <a:latin typeface="Merriweather Sans Light"/>
                <a:ea typeface="Merriweather Sans Light"/>
                <a:cs typeface="Merriweather Sans Light"/>
                <a:sym typeface="Merriweather Sans Light"/>
              </a:rPr>
              <a:t>neuland21</a:t>
            </a:r>
            <a:br>
              <a:rPr b="0" i="0" lang="en-US" sz="1400" u="none" cap="none" strike="noStrike">
                <a:solidFill>
                  <a:srgbClr val="003948"/>
                </a:solidFill>
                <a:latin typeface="Merriweather Sans Light"/>
                <a:ea typeface="Merriweather Sans Light"/>
                <a:cs typeface="Merriweather Sans Light"/>
                <a:sym typeface="Merriweather Sans Light"/>
              </a:rPr>
            </a:br>
            <a:r>
              <a:rPr b="1" i="0" lang="en-US" sz="1400" u="none" cap="none" strike="noStrike">
                <a:solidFill>
                  <a:srgbClr val="77C198"/>
                </a:solidFill>
                <a:latin typeface="Merriweather Sans"/>
                <a:ea typeface="Merriweather Sans"/>
                <a:cs typeface="Merriweather Sans"/>
                <a:sym typeface="Merriweather Sans"/>
              </a:rPr>
              <a:t>berit.barutzki</a:t>
            </a:r>
            <a:r>
              <a:rPr b="1" i="0" lang="en-US" sz="1400" u="none" cap="none" strike="noStrike">
                <a:solidFill>
                  <a:srgbClr val="77C198"/>
                </a:solidFill>
                <a:uFill>
                  <a:noFill/>
                </a:uFill>
                <a:latin typeface="Merriweather Sans"/>
                <a:ea typeface="Merriweather Sans"/>
                <a:cs typeface="Merriweather Sans"/>
                <a:sym typeface="Merriweather Sans"/>
                <a:hlinkClick r:id="rId3">
                  <a:extLst>
                    <a:ext uri="{A12FA001-AC4F-418D-AE19-62706E023703}">
                      <ahyp:hlinkClr val="tx"/>
                    </a:ext>
                  </a:extLst>
                </a:hlinkClick>
              </a:rPr>
              <a:t>@neuland21.de</a:t>
            </a:r>
            <a:r>
              <a:rPr b="1" i="0" lang="en-US" sz="1400" u="none" cap="none" strike="noStrike">
                <a:solidFill>
                  <a:srgbClr val="77C198"/>
                </a:solidFill>
                <a:latin typeface="Merriweather Sans"/>
                <a:ea typeface="Merriweather Sans"/>
                <a:cs typeface="Merriweather Sans"/>
                <a:sym typeface="Merriweather Sans"/>
              </a:rPr>
              <a:t> </a:t>
            </a:r>
            <a:endParaRPr b="1" i="0" sz="1400" u="none" cap="none" strike="noStrike">
              <a:solidFill>
                <a:srgbClr val="77C198"/>
              </a:solidFill>
              <a:latin typeface="Merriweather Sans"/>
              <a:ea typeface="Merriweather Sans"/>
              <a:cs typeface="Merriweather Sans"/>
              <a:sym typeface="Merriweather Sans"/>
            </a:endParaRPr>
          </a:p>
          <a:p>
            <a:pPr indent="0" lvl="0" marL="0" marR="0" rtl="0" algn="l">
              <a:lnSpc>
                <a:spcPct val="115000"/>
              </a:lnSpc>
              <a:spcBef>
                <a:spcPts val="0"/>
              </a:spcBef>
              <a:spcAft>
                <a:spcPts val="0"/>
              </a:spcAft>
              <a:buClr>
                <a:srgbClr val="000000"/>
              </a:buClr>
              <a:buSzPts val="1700"/>
              <a:buFont typeface="Arial"/>
              <a:buNone/>
            </a:pPr>
            <a:r>
              <a:t/>
            </a:r>
            <a:endParaRPr b="1">
              <a:solidFill>
                <a:srgbClr val="77C198"/>
              </a:solidFill>
              <a:latin typeface="Merriweather Sans"/>
              <a:ea typeface="Merriweather Sans"/>
              <a:cs typeface="Merriweather Sans"/>
              <a:sym typeface="Merriweather Sans"/>
            </a:endParaRPr>
          </a:p>
          <a:p>
            <a:pPr indent="0" lvl="0" marL="0" marR="0" rtl="0" algn="l">
              <a:lnSpc>
                <a:spcPct val="115000"/>
              </a:lnSpc>
              <a:spcBef>
                <a:spcPts val="0"/>
              </a:spcBef>
              <a:spcAft>
                <a:spcPts val="0"/>
              </a:spcAft>
              <a:buClr>
                <a:srgbClr val="000000"/>
              </a:buClr>
              <a:buSzPts val="1700"/>
              <a:buFont typeface="Arial"/>
              <a:buNone/>
            </a:pPr>
            <a:r>
              <a:rPr b="1" lang="en-US">
                <a:solidFill>
                  <a:srgbClr val="003948"/>
                </a:solidFill>
                <a:latin typeface="Merriweather Sans"/>
                <a:ea typeface="Merriweather Sans"/>
                <a:cs typeface="Merriweather Sans"/>
                <a:sym typeface="Merriweather Sans"/>
              </a:rPr>
              <a:t>Lisann Bach</a:t>
            </a:r>
            <a:endParaRPr b="1">
              <a:solidFill>
                <a:srgbClr val="77C198"/>
              </a:solidFill>
              <a:latin typeface="Merriweather Sans"/>
              <a:ea typeface="Merriweather Sans"/>
              <a:cs typeface="Merriweather Sans"/>
              <a:sym typeface="Merriweather Sans"/>
            </a:endParaRPr>
          </a:p>
          <a:p>
            <a:pPr indent="0" lvl="0" marL="0" marR="0" rtl="0" algn="l">
              <a:lnSpc>
                <a:spcPct val="115000"/>
              </a:lnSpc>
              <a:spcBef>
                <a:spcPts val="0"/>
              </a:spcBef>
              <a:spcAft>
                <a:spcPts val="0"/>
              </a:spcAft>
              <a:buClr>
                <a:srgbClr val="000000"/>
              </a:buClr>
              <a:buSzPts val="1700"/>
              <a:buFont typeface="Arial"/>
              <a:buNone/>
            </a:pPr>
            <a:r>
              <a:rPr lang="en-US">
                <a:solidFill>
                  <a:srgbClr val="003948"/>
                </a:solidFill>
                <a:latin typeface="Merriweather Sans Light"/>
                <a:ea typeface="Merriweather Sans Light"/>
                <a:cs typeface="Merriweather Sans Light"/>
                <a:sym typeface="Merriweather Sans Light"/>
              </a:rPr>
              <a:t>wissenschaftliche Mitarbeiterin</a:t>
            </a:r>
            <a:endParaRPr>
              <a:solidFill>
                <a:srgbClr val="003948"/>
              </a:solidFill>
              <a:latin typeface="Merriweather Sans Light"/>
              <a:ea typeface="Merriweather Sans Light"/>
              <a:cs typeface="Merriweather Sans Light"/>
              <a:sym typeface="Merriweather Sans Light"/>
            </a:endParaRPr>
          </a:p>
          <a:p>
            <a:pPr indent="0" lvl="0" marL="0" marR="0" rtl="0" algn="l">
              <a:lnSpc>
                <a:spcPct val="115000"/>
              </a:lnSpc>
              <a:spcBef>
                <a:spcPts val="0"/>
              </a:spcBef>
              <a:spcAft>
                <a:spcPts val="0"/>
              </a:spcAft>
              <a:buClr>
                <a:srgbClr val="000000"/>
              </a:buClr>
              <a:buSzPts val="1700"/>
              <a:buFont typeface="Arial"/>
              <a:buNone/>
            </a:pPr>
            <a:r>
              <a:rPr lang="en-US">
                <a:solidFill>
                  <a:srgbClr val="003948"/>
                </a:solidFill>
                <a:latin typeface="Merriweather Sans Light"/>
                <a:ea typeface="Merriweather Sans Light"/>
                <a:cs typeface="Merriweather Sans Light"/>
                <a:sym typeface="Merriweather Sans Light"/>
              </a:rPr>
              <a:t>Klimaschutz &amp; Nachhaltigkeit</a:t>
            </a:r>
            <a:endParaRPr>
              <a:solidFill>
                <a:srgbClr val="003948"/>
              </a:solidFill>
              <a:latin typeface="Merriweather Sans Light"/>
              <a:ea typeface="Merriweather Sans Light"/>
              <a:cs typeface="Merriweather Sans Light"/>
              <a:sym typeface="Merriweather Sans Light"/>
            </a:endParaRPr>
          </a:p>
          <a:p>
            <a:pPr indent="0" lvl="0" marL="0" marR="0" rtl="0" algn="l">
              <a:lnSpc>
                <a:spcPct val="115000"/>
              </a:lnSpc>
              <a:spcBef>
                <a:spcPts val="0"/>
              </a:spcBef>
              <a:spcAft>
                <a:spcPts val="0"/>
              </a:spcAft>
              <a:buClr>
                <a:srgbClr val="000000"/>
              </a:buClr>
              <a:buSzPts val="1700"/>
              <a:buFont typeface="Arial"/>
              <a:buNone/>
            </a:pPr>
            <a:r>
              <a:rPr lang="en-US">
                <a:solidFill>
                  <a:srgbClr val="003948"/>
                </a:solidFill>
                <a:latin typeface="Merriweather Sans Light"/>
                <a:ea typeface="Merriweather Sans Light"/>
                <a:cs typeface="Merriweather Sans Light"/>
                <a:sym typeface="Merriweather Sans Light"/>
              </a:rPr>
              <a:t>neuland21</a:t>
            </a:r>
            <a:endParaRPr b="1">
              <a:solidFill>
                <a:srgbClr val="77C198"/>
              </a:solidFill>
              <a:latin typeface="Merriweather Sans"/>
              <a:ea typeface="Merriweather Sans"/>
              <a:cs typeface="Merriweather Sans"/>
              <a:sym typeface="Merriweather Sans"/>
            </a:endParaRPr>
          </a:p>
          <a:p>
            <a:pPr indent="0" lvl="0" marL="0" marR="0" rtl="0" algn="l">
              <a:lnSpc>
                <a:spcPct val="115000"/>
              </a:lnSpc>
              <a:spcBef>
                <a:spcPts val="0"/>
              </a:spcBef>
              <a:spcAft>
                <a:spcPts val="0"/>
              </a:spcAft>
              <a:buClr>
                <a:srgbClr val="000000"/>
              </a:buClr>
              <a:buSzPts val="1700"/>
              <a:buFont typeface="Arial"/>
              <a:buNone/>
            </a:pPr>
            <a:r>
              <a:rPr b="1" lang="en-US">
                <a:solidFill>
                  <a:srgbClr val="77C198"/>
                </a:solidFill>
                <a:latin typeface="Merriweather Sans"/>
                <a:ea typeface="Merriweather Sans"/>
                <a:cs typeface="Merriweather Sans"/>
                <a:sym typeface="Merriweather Sans"/>
              </a:rPr>
              <a:t>lisann.bach@neuland21.de</a:t>
            </a:r>
            <a:endParaRPr b="1">
              <a:solidFill>
                <a:srgbClr val="77C198"/>
              </a:solidFill>
              <a:latin typeface="Merriweather Sans"/>
              <a:ea typeface="Merriweather Sans"/>
              <a:cs typeface="Merriweather Sans"/>
              <a:sym typeface="Merriweather Sans"/>
            </a:endParaRPr>
          </a:p>
          <a:p>
            <a:pPr indent="0" lvl="0" marL="0" marR="0" rtl="0" algn="l">
              <a:lnSpc>
                <a:spcPct val="115000"/>
              </a:lnSpc>
              <a:spcBef>
                <a:spcPts val="800"/>
              </a:spcBef>
              <a:spcAft>
                <a:spcPts val="800"/>
              </a:spcAft>
              <a:buClr>
                <a:srgbClr val="000000"/>
              </a:buClr>
              <a:buSzPts val="1700"/>
              <a:buFont typeface="Arial"/>
              <a:buNone/>
            </a:pPr>
            <a:r>
              <a:t/>
            </a:r>
            <a:endParaRPr b="0" i="0" sz="1400" u="none" cap="none" strike="noStrike">
              <a:solidFill>
                <a:srgbClr val="003948"/>
              </a:solidFill>
              <a:latin typeface="Merriweather Sans Light"/>
              <a:ea typeface="Merriweather Sans Light"/>
              <a:cs typeface="Merriweather Sans Light"/>
              <a:sym typeface="Merriweather Sans Light"/>
            </a:endParaRPr>
          </a:p>
        </p:txBody>
      </p:sp>
      <p:pic>
        <p:nvPicPr>
          <p:cNvPr id="983" name="Google Shape;983;g20f8d8eed77_0_3841"/>
          <p:cNvPicPr preferRelativeResize="0"/>
          <p:nvPr/>
        </p:nvPicPr>
        <p:blipFill rotWithShape="1">
          <a:blip r:embed="rId4">
            <a:alphaModFix/>
          </a:blip>
          <a:srcRect b="0" l="0" r="0" t="0"/>
          <a:stretch/>
        </p:blipFill>
        <p:spPr>
          <a:xfrm>
            <a:off x="5351375" y="436738"/>
            <a:ext cx="1489250" cy="1274049"/>
          </a:xfrm>
          <a:prstGeom prst="rect">
            <a:avLst/>
          </a:prstGeom>
          <a:noFill/>
          <a:ln>
            <a:noFill/>
          </a:ln>
        </p:spPr>
      </p:pic>
      <p:pic>
        <p:nvPicPr>
          <p:cNvPr id="984" name="Google Shape;984;g20f8d8eed77_0_3841"/>
          <p:cNvPicPr preferRelativeResize="0"/>
          <p:nvPr/>
        </p:nvPicPr>
        <p:blipFill rotWithShape="1">
          <a:blip r:embed="rId5">
            <a:alphaModFix/>
          </a:blip>
          <a:srcRect b="0" l="0" r="0" t="0"/>
          <a:stretch/>
        </p:blipFill>
        <p:spPr>
          <a:xfrm>
            <a:off x="1657175" y="318733"/>
            <a:ext cx="1489250" cy="1510068"/>
          </a:xfrm>
          <a:prstGeom prst="rect">
            <a:avLst/>
          </a:prstGeom>
          <a:noFill/>
          <a:ln>
            <a:noFill/>
          </a:ln>
        </p:spPr>
      </p:pic>
      <p:pic>
        <p:nvPicPr>
          <p:cNvPr id="985" name="Google Shape;985;g20f8d8eed77_0_3841"/>
          <p:cNvPicPr preferRelativeResize="0"/>
          <p:nvPr/>
        </p:nvPicPr>
        <p:blipFill rotWithShape="1">
          <a:blip r:embed="rId6">
            <a:alphaModFix/>
          </a:blip>
          <a:srcRect b="0" l="0" r="0" t="0"/>
          <a:stretch/>
        </p:blipFill>
        <p:spPr>
          <a:xfrm>
            <a:off x="5388265" y="4973600"/>
            <a:ext cx="1489250" cy="1136567"/>
          </a:xfrm>
          <a:prstGeom prst="rect">
            <a:avLst/>
          </a:prstGeom>
          <a:noFill/>
          <a:ln>
            <a:noFill/>
          </a:ln>
        </p:spPr>
      </p:pic>
      <p:pic>
        <p:nvPicPr>
          <p:cNvPr id="986" name="Google Shape;986;g20f8d8eed77_0_3841"/>
          <p:cNvPicPr preferRelativeResize="0"/>
          <p:nvPr/>
        </p:nvPicPr>
        <p:blipFill rotWithShape="1">
          <a:blip r:embed="rId7">
            <a:alphaModFix/>
          </a:blip>
          <a:srcRect b="0" l="0" r="0" t="0"/>
          <a:stretch/>
        </p:blipFill>
        <p:spPr>
          <a:xfrm>
            <a:off x="1577778" y="4852788"/>
            <a:ext cx="1648032" cy="1378201"/>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1" name="Shape 991"/>
        <p:cNvGrpSpPr/>
        <p:nvPr/>
      </p:nvGrpSpPr>
      <p:grpSpPr>
        <a:xfrm>
          <a:off x="0" y="0"/>
          <a:ext cx="0" cy="0"/>
          <a:chOff x="0" y="0"/>
          <a:chExt cx="0" cy="0"/>
        </a:xfrm>
      </p:grpSpPr>
      <p:sp>
        <p:nvSpPr>
          <p:cNvPr id="992" name="Google Shape;992;g20c44fb9aa9_0_140"/>
          <p:cNvSpPr/>
          <p:nvPr/>
        </p:nvSpPr>
        <p:spPr>
          <a:xfrm>
            <a:off x="-61375" y="-6150"/>
            <a:ext cx="8352900" cy="687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993" name="Google Shape;993;g20c44fb9aa9_0_140"/>
          <p:cNvSpPr/>
          <p:nvPr/>
        </p:nvSpPr>
        <p:spPr>
          <a:xfrm>
            <a:off x="8132100" y="-6150"/>
            <a:ext cx="4059900" cy="68703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g20c44fb9aa9_0_140"/>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300"/>
              <a:buFont typeface="Arial"/>
              <a:buNone/>
            </a:pPr>
            <a:r>
              <a:rPr b="0" i="0" lang="en-US" sz="2300" u="none" cap="none" strike="noStrike">
                <a:solidFill>
                  <a:srgbClr val="FFFFFF"/>
                </a:solidFill>
                <a:latin typeface="Merriweather Sans"/>
                <a:ea typeface="Merriweather Sans"/>
                <a:cs typeface="Merriweather Sans"/>
                <a:sym typeface="Merriweather Sans"/>
              </a:rPr>
              <a:t>Barrieren</a:t>
            </a:r>
            <a:endParaRPr b="0" i="0" sz="2300" u="none" cap="none" strike="noStrike">
              <a:solidFill>
                <a:srgbClr val="FFFFFF"/>
              </a:solidFill>
              <a:latin typeface="Merriweather Sans"/>
              <a:ea typeface="Merriweather Sans"/>
              <a:cs typeface="Merriweather Sans"/>
              <a:sym typeface="Merriweather Sans"/>
            </a:endParaRPr>
          </a:p>
        </p:txBody>
      </p:sp>
      <p:pic>
        <p:nvPicPr>
          <p:cNvPr id="995" name="Google Shape;995;g20c44fb9aa9_0_140"/>
          <p:cNvPicPr preferRelativeResize="0"/>
          <p:nvPr/>
        </p:nvPicPr>
        <p:blipFill rotWithShape="1">
          <a:blip r:embed="rId3">
            <a:alphaModFix/>
          </a:blip>
          <a:srcRect b="0" l="0" r="0" t="0"/>
          <a:stretch/>
        </p:blipFill>
        <p:spPr>
          <a:xfrm>
            <a:off x="0" y="1511528"/>
            <a:ext cx="8131925" cy="4284350"/>
          </a:xfrm>
          <a:prstGeom prst="rect">
            <a:avLst/>
          </a:prstGeom>
          <a:noFill/>
          <a:ln>
            <a:noFill/>
          </a:ln>
        </p:spPr>
      </p:pic>
      <p:sp>
        <p:nvSpPr>
          <p:cNvPr id="996" name="Google Shape;996;g20c44fb9aa9_0_140"/>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000000"/>
              </a:buClr>
              <a:buSzPts val="1200"/>
              <a:buFont typeface="Arial"/>
              <a:buNone/>
            </a:pPr>
            <a:r>
              <a:rPr lang="en-US" sz="2300"/>
              <a:t>Die sozioökonomische Lage prägt die Wahrnehmung von Barrieren. </a:t>
            </a:r>
            <a:endParaRPr b="0" sz="1800">
              <a:solidFill>
                <a:srgbClr val="66BB8F"/>
              </a:solidFill>
              <a:latin typeface="Merriweather Sans Light"/>
              <a:ea typeface="Merriweather Sans Light"/>
              <a:cs typeface="Merriweather Sans Light"/>
              <a:sym typeface="Merriweather Sans Light"/>
            </a:endParaRPr>
          </a:p>
        </p:txBody>
      </p:sp>
    </p:spTree>
  </p:cSld>
  <p:clrMapOvr>
    <a:masterClrMapping/>
  </p:clrMapOvr>
  <mc:AlternateContent>
    <mc:Choice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9" name="Shape 499"/>
        <p:cNvGrpSpPr/>
        <p:nvPr/>
      </p:nvGrpSpPr>
      <p:grpSpPr>
        <a:xfrm>
          <a:off x="0" y="0"/>
          <a:ext cx="0" cy="0"/>
          <a:chOff x="0" y="0"/>
          <a:chExt cx="0" cy="0"/>
        </a:xfrm>
      </p:grpSpPr>
      <p:sp>
        <p:nvSpPr>
          <p:cNvPr id="500" name="Google Shape;500;g20f8d8eed77_0_1387"/>
          <p:cNvSpPr/>
          <p:nvPr/>
        </p:nvSpPr>
        <p:spPr>
          <a:xfrm>
            <a:off x="0" y="0"/>
            <a:ext cx="2743200" cy="6858000"/>
          </a:xfrm>
          <a:prstGeom prst="rect">
            <a:avLst/>
          </a:prstGeom>
          <a:solidFill>
            <a:srgbClr val="003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g20f8d8eed77_0_1387"/>
          <p:cNvSpPr txBox="1"/>
          <p:nvPr>
            <p:ph type="title"/>
          </p:nvPr>
        </p:nvSpPr>
        <p:spPr>
          <a:xfrm>
            <a:off x="325200" y="622800"/>
            <a:ext cx="3702900" cy="443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2400"/>
              <a:buNone/>
            </a:pPr>
            <a:r>
              <a:rPr lang="en-US" sz="3200">
                <a:solidFill>
                  <a:srgbClr val="FFFFFF"/>
                </a:solidFill>
              </a:rPr>
              <a:t>Themen</a:t>
            </a:r>
            <a:endParaRPr sz="3200">
              <a:solidFill>
                <a:srgbClr val="FFFFFF"/>
              </a:solidFill>
            </a:endParaRPr>
          </a:p>
        </p:txBody>
      </p:sp>
      <p:pic>
        <p:nvPicPr>
          <p:cNvPr id="502" name="Google Shape;502;g20f8d8eed77_0_1387"/>
          <p:cNvPicPr preferRelativeResize="0"/>
          <p:nvPr/>
        </p:nvPicPr>
        <p:blipFill rotWithShape="1">
          <a:blip r:embed="rId3">
            <a:alphaModFix/>
          </a:blip>
          <a:srcRect b="0" l="59636" r="11300" t="13984"/>
          <a:stretch/>
        </p:blipFill>
        <p:spPr>
          <a:xfrm>
            <a:off x="3050550" y="1281028"/>
            <a:ext cx="2112300" cy="2116200"/>
          </a:xfrm>
          <a:prstGeom prst="ellipse">
            <a:avLst/>
          </a:prstGeom>
          <a:noFill/>
          <a:ln>
            <a:noFill/>
          </a:ln>
        </p:spPr>
      </p:pic>
      <p:pic>
        <p:nvPicPr>
          <p:cNvPr id="503" name="Google Shape;503;g20f8d8eed77_0_1387"/>
          <p:cNvPicPr preferRelativeResize="0"/>
          <p:nvPr/>
        </p:nvPicPr>
        <p:blipFill rotWithShape="1">
          <a:blip r:embed="rId4">
            <a:alphaModFix/>
          </a:blip>
          <a:srcRect b="0" l="16719" r="11150" t="0"/>
          <a:stretch/>
        </p:blipFill>
        <p:spPr>
          <a:xfrm>
            <a:off x="7521762" y="3488900"/>
            <a:ext cx="2112300" cy="2116800"/>
          </a:xfrm>
          <a:prstGeom prst="ellipse">
            <a:avLst/>
          </a:prstGeom>
          <a:noFill/>
          <a:ln>
            <a:noFill/>
          </a:ln>
        </p:spPr>
      </p:pic>
      <p:pic>
        <p:nvPicPr>
          <p:cNvPr id="504" name="Google Shape;504;g20f8d8eed77_0_1387"/>
          <p:cNvPicPr preferRelativeResize="0"/>
          <p:nvPr/>
        </p:nvPicPr>
        <p:blipFill rotWithShape="1">
          <a:blip r:embed="rId5">
            <a:alphaModFix/>
          </a:blip>
          <a:srcRect b="0" l="9592" r="10597" t="0"/>
          <a:stretch/>
        </p:blipFill>
        <p:spPr>
          <a:xfrm>
            <a:off x="5286150" y="1280725"/>
            <a:ext cx="2112300" cy="2116800"/>
          </a:xfrm>
          <a:prstGeom prst="ellipse">
            <a:avLst/>
          </a:prstGeom>
          <a:noFill/>
          <a:ln>
            <a:noFill/>
          </a:ln>
        </p:spPr>
      </p:pic>
      <p:pic>
        <p:nvPicPr>
          <p:cNvPr id="505" name="Google Shape;505;g20f8d8eed77_0_1387"/>
          <p:cNvPicPr preferRelativeResize="0"/>
          <p:nvPr/>
        </p:nvPicPr>
        <p:blipFill rotWithShape="1">
          <a:blip r:embed="rId6">
            <a:alphaModFix/>
          </a:blip>
          <a:srcRect b="11760" l="0" r="0" t="21638"/>
          <a:stretch/>
        </p:blipFill>
        <p:spPr>
          <a:xfrm>
            <a:off x="7521750" y="1283876"/>
            <a:ext cx="2112300" cy="2110500"/>
          </a:xfrm>
          <a:prstGeom prst="ellipse">
            <a:avLst/>
          </a:prstGeom>
          <a:noFill/>
          <a:ln>
            <a:noFill/>
          </a:ln>
        </p:spPr>
      </p:pic>
      <p:pic>
        <p:nvPicPr>
          <p:cNvPr id="506" name="Google Shape;506;g20f8d8eed77_0_1387"/>
          <p:cNvPicPr preferRelativeResize="0"/>
          <p:nvPr/>
        </p:nvPicPr>
        <p:blipFill rotWithShape="1">
          <a:blip r:embed="rId7">
            <a:alphaModFix/>
          </a:blip>
          <a:srcRect b="0" l="42099" r="1686" t="0"/>
          <a:stretch/>
        </p:blipFill>
        <p:spPr>
          <a:xfrm>
            <a:off x="3058648" y="3556893"/>
            <a:ext cx="2112300" cy="2111700"/>
          </a:xfrm>
          <a:prstGeom prst="ellipse">
            <a:avLst/>
          </a:prstGeom>
          <a:noFill/>
          <a:ln>
            <a:noFill/>
          </a:ln>
        </p:spPr>
      </p:pic>
      <p:pic>
        <p:nvPicPr>
          <p:cNvPr id="507" name="Google Shape;507;g20f8d8eed77_0_1387"/>
          <p:cNvPicPr preferRelativeResize="0"/>
          <p:nvPr/>
        </p:nvPicPr>
        <p:blipFill rotWithShape="1">
          <a:blip r:embed="rId8">
            <a:alphaModFix/>
          </a:blip>
          <a:srcRect b="0" l="15197" r="18726" t="0"/>
          <a:stretch/>
        </p:blipFill>
        <p:spPr>
          <a:xfrm>
            <a:off x="5286150" y="3488888"/>
            <a:ext cx="2112300" cy="2116800"/>
          </a:xfrm>
          <a:prstGeom prst="ellipse">
            <a:avLst/>
          </a:prstGeom>
          <a:noFill/>
          <a:ln>
            <a:noFill/>
          </a:ln>
        </p:spPr>
      </p:pic>
      <p:pic>
        <p:nvPicPr>
          <p:cNvPr id="508" name="Google Shape;508;g20f8d8eed77_0_1387"/>
          <p:cNvPicPr preferRelativeResize="0"/>
          <p:nvPr/>
        </p:nvPicPr>
        <p:blipFill rotWithShape="1">
          <a:blip r:embed="rId9">
            <a:alphaModFix/>
          </a:blip>
          <a:srcRect b="0" l="3291" r="30200" t="0"/>
          <a:stretch/>
        </p:blipFill>
        <p:spPr>
          <a:xfrm>
            <a:off x="9757354" y="1280720"/>
            <a:ext cx="2112300" cy="2116800"/>
          </a:xfrm>
          <a:prstGeom prst="ellipse">
            <a:avLst/>
          </a:prstGeom>
          <a:noFill/>
          <a:ln>
            <a:noFill/>
          </a:ln>
        </p:spPr>
      </p:pic>
      <p:sp>
        <p:nvSpPr>
          <p:cNvPr id="509" name="Google Shape;509;g20f8d8eed77_0_1387"/>
          <p:cNvSpPr txBox="1"/>
          <p:nvPr/>
        </p:nvSpPr>
        <p:spPr>
          <a:xfrm>
            <a:off x="2904450" y="806576"/>
            <a:ext cx="2381700" cy="360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3948"/>
                </a:solidFill>
                <a:latin typeface="Merriweather Sans"/>
                <a:ea typeface="Merriweather Sans"/>
                <a:cs typeface="Merriweather Sans"/>
                <a:sym typeface="Merriweather Sans"/>
              </a:rPr>
              <a:t>Arbeit &amp; </a:t>
            </a:r>
            <a:br>
              <a:rPr b="0" i="0" lang="en-US" sz="1600" u="none" cap="none" strike="noStrike">
                <a:solidFill>
                  <a:srgbClr val="003948"/>
                </a:solidFill>
                <a:latin typeface="Merriweather Sans"/>
                <a:ea typeface="Merriweather Sans"/>
                <a:cs typeface="Merriweather Sans"/>
                <a:sym typeface="Merriweather Sans"/>
              </a:rPr>
            </a:br>
            <a:r>
              <a:rPr b="0" i="0" lang="en-US" sz="1600" u="none" cap="none" strike="noStrike">
                <a:solidFill>
                  <a:srgbClr val="003948"/>
                </a:solidFill>
                <a:latin typeface="Merriweather Sans"/>
                <a:ea typeface="Merriweather Sans"/>
                <a:cs typeface="Merriweather Sans"/>
                <a:sym typeface="Merriweather Sans"/>
              </a:rPr>
              <a:t>Wirtschaft</a:t>
            </a:r>
            <a:endParaRPr b="0" i="0" sz="1600" u="none" cap="none" strike="noStrike">
              <a:solidFill>
                <a:srgbClr val="003948"/>
              </a:solidFill>
              <a:latin typeface="Merriweather Sans"/>
              <a:ea typeface="Merriweather Sans"/>
              <a:cs typeface="Merriweather Sans"/>
              <a:sym typeface="Merriweather Sans"/>
            </a:endParaRPr>
          </a:p>
        </p:txBody>
      </p:sp>
      <p:sp>
        <p:nvSpPr>
          <p:cNvPr id="510" name="Google Shape;510;g20f8d8eed77_0_1387"/>
          <p:cNvSpPr txBox="1"/>
          <p:nvPr/>
        </p:nvSpPr>
        <p:spPr>
          <a:xfrm>
            <a:off x="5148338" y="802094"/>
            <a:ext cx="2381700" cy="360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3948"/>
                </a:solidFill>
                <a:latin typeface="Merriweather Sans"/>
                <a:ea typeface="Merriweather Sans"/>
                <a:cs typeface="Merriweather Sans"/>
                <a:sym typeface="Merriweather Sans"/>
              </a:rPr>
              <a:t>Mobilität &amp; Nahversorgung</a:t>
            </a:r>
            <a:endParaRPr b="0" i="0" sz="1600" u="none" cap="none" strike="noStrike">
              <a:solidFill>
                <a:srgbClr val="003948"/>
              </a:solidFill>
              <a:latin typeface="Merriweather Sans"/>
              <a:ea typeface="Merriweather Sans"/>
              <a:cs typeface="Merriweather Sans"/>
              <a:sym typeface="Merriweather Sans"/>
            </a:endParaRPr>
          </a:p>
        </p:txBody>
      </p:sp>
      <p:sp>
        <p:nvSpPr>
          <p:cNvPr id="511" name="Google Shape;511;g20f8d8eed77_0_1387"/>
          <p:cNvSpPr txBox="1"/>
          <p:nvPr/>
        </p:nvSpPr>
        <p:spPr>
          <a:xfrm>
            <a:off x="2993218" y="5832700"/>
            <a:ext cx="2381700" cy="360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3948"/>
                </a:solidFill>
                <a:latin typeface="Merriweather Sans"/>
                <a:ea typeface="Merriweather Sans"/>
                <a:cs typeface="Merriweather Sans"/>
                <a:sym typeface="Merriweather Sans"/>
              </a:rPr>
              <a:t>Smarte Ländliche Regionen</a:t>
            </a:r>
            <a:endParaRPr b="0" i="0" sz="1600" u="none" cap="none" strike="noStrike">
              <a:solidFill>
                <a:srgbClr val="003948"/>
              </a:solidFill>
              <a:latin typeface="Merriweather Sans"/>
              <a:ea typeface="Merriweather Sans"/>
              <a:cs typeface="Merriweather Sans"/>
              <a:sym typeface="Merriweather Sans"/>
            </a:endParaRPr>
          </a:p>
        </p:txBody>
      </p:sp>
      <p:sp>
        <p:nvSpPr>
          <p:cNvPr id="512" name="Google Shape;512;g20f8d8eed77_0_1387"/>
          <p:cNvSpPr txBox="1"/>
          <p:nvPr/>
        </p:nvSpPr>
        <p:spPr>
          <a:xfrm>
            <a:off x="5151450" y="5828250"/>
            <a:ext cx="2381700" cy="360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3948"/>
                </a:solidFill>
                <a:latin typeface="Merriweather Sans"/>
                <a:ea typeface="Merriweather Sans"/>
                <a:cs typeface="Merriweather Sans"/>
                <a:sym typeface="Merriweather Sans"/>
              </a:rPr>
              <a:t>Open </a:t>
            </a:r>
            <a:br>
              <a:rPr b="0" i="0" lang="en-US" sz="1600" u="none" cap="none" strike="noStrike">
                <a:solidFill>
                  <a:srgbClr val="003948"/>
                </a:solidFill>
                <a:latin typeface="Merriweather Sans"/>
                <a:ea typeface="Merriweather Sans"/>
                <a:cs typeface="Merriweather Sans"/>
                <a:sym typeface="Merriweather Sans"/>
              </a:rPr>
            </a:br>
            <a:r>
              <a:rPr b="0" i="0" lang="en-US" sz="1600" u="none" cap="none" strike="noStrike">
                <a:solidFill>
                  <a:srgbClr val="003948"/>
                </a:solidFill>
                <a:latin typeface="Merriweather Sans"/>
                <a:ea typeface="Merriweather Sans"/>
                <a:cs typeface="Merriweather Sans"/>
                <a:sym typeface="Merriweather Sans"/>
              </a:rPr>
              <a:t>Government</a:t>
            </a:r>
            <a:endParaRPr b="0" i="0" sz="1600" u="none" cap="none" strike="noStrike">
              <a:solidFill>
                <a:srgbClr val="003948"/>
              </a:solidFill>
              <a:latin typeface="Merriweather Sans"/>
              <a:ea typeface="Merriweather Sans"/>
              <a:cs typeface="Merriweather Sans"/>
              <a:sym typeface="Merriweather Sans"/>
            </a:endParaRPr>
          </a:p>
        </p:txBody>
      </p:sp>
      <p:sp>
        <p:nvSpPr>
          <p:cNvPr id="513" name="Google Shape;513;g20f8d8eed77_0_1387"/>
          <p:cNvSpPr txBox="1"/>
          <p:nvPr/>
        </p:nvSpPr>
        <p:spPr>
          <a:xfrm>
            <a:off x="7363050" y="805082"/>
            <a:ext cx="2381700" cy="360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3948"/>
                </a:solidFill>
                <a:latin typeface="Merriweather Sans"/>
                <a:ea typeface="Merriweather Sans"/>
                <a:cs typeface="Merriweather Sans"/>
                <a:sym typeface="Merriweather Sans"/>
              </a:rPr>
              <a:t>Wohnen &amp; Raumentwicklung</a:t>
            </a:r>
            <a:endParaRPr b="0" i="0" sz="1600" u="none" cap="none" strike="noStrike">
              <a:solidFill>
                <a:srgbClr val="003948"/>
              </a:solidFill>
              <a:latin typeface="Merriweather Sans"/>
              <a:ea typeface="Merriweather Sans"/>
              <a:cs typeface="Merriweather Sans"/>
              <a:sym typeface="Merriweather Sans"/>
            </a:endParaRPr>
          </a:p>
        </p:txBody>
      </p:sp>
      <p:sp>
        <p:nvSpPr>
          <p:cNvPr id="514" name="Google Shape;514;g20f8d8eed77_0_1387"/>
          <p:cNvSpPr txBox="1"/>
          <p:nvPr/>
        </p:nvSpPr>
        <p:spPr>
          <a:xfrm>
            <a:off x="7387050" y="5589159"/>
            <a:ext cx="2381700" cy="360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3948"/>
                </a:solidFill>
                <a:latin typeface="Merriweather Sans"/>
                <a:ea typeface="Merriweather Sans"/>
                <a:cs typeface="Merriweather Sans"/>
                <a:sym typeface="Merriweather Sans"/>
              </a:rPr>
              <a:t>Bildung</a:t>
            </a:r>
            <a:endParaRPr b="0" i="0" sz="1600" u="none" cap="none" strike="noStrike">
              <a:solidFill>
                <a:srgbClr val="003948"/>
              </a:solidFill>
              <a:latin typeface="Merriweather Sans"/>
              <a:ea typeface="Merriweather Sans"/>
              <a:cs typeface="Merriweather Sans"/>
              <a:sym typeface="Merriweather Sans"/>
            </a:endParaRPr>
          </a:p>
        </p:txBody>
      </p:sp>
      <p:sp>
        <p:nvSpPr>
          <p:cNvPr id="515" name="Google Shape;515;g20f8d8eed77_0_1387"/>
          <p:cNvSpPr txBox="1"/>
          <p:nvPr/>
        </p:nvSpPr>
        <p:spPr>
          <a:xfrm>
            <a:off x="9593984" y="811934"/>
            <a:ext cx="2381700" cy="360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3948"/>
                </a:solidFill>
                <a:latin typeface="Merriweather Sans"/>
                <a:ea typeface="Merriweather Sans"/>
                <a:cs typeface="Merriweather Sans"/>
                <a:sym typeface="Merriweather Sans"/>
              </a:rPr>
              <a:t>Zivilgesellschaft &amp; Ehrenamt</a:t>
            </a:r>
            <a:endParaRPr b="0" i="0" sz="1600" u="none" cap="none" strike="noStrike">
              <a:solidFill>
                <a:srgbClr val="003948"/>
              </a:solidFill>
              <a:latin typeface="Merriweather Sans"/>
              <a:ea typeface="Merriweather Sans"/>
              <a:cs typeface="Merriweather Sans"/>
              <a:sym typeface="Merriweather Sans"/>
            </a:endParaRPr>
          </a:p>
        </p:txBody>
      </p:sp>
      <p:sp>
        <p:nvSpPr>
          <p:cNvPr id="516" name="Google Shape;516;g20f8d8eed77_0_1387"/>
          <p:cNvSpPr txBox="1"/>
          <p:nvPr/>
        </p:nvSpPr>
        <p:spPr>
          <a:xfrm>
            <a:off x="9622650" y="5832700"/>
            <a:ext cx="2381700" cy="360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3948"/>
                </a:solidFill>
                <a:latin typeface="Merriweather Sans"/>
                <a:ea typeface="Merriweather Sans"/>
                <a:cs typeface="Merriweather Sans"/>
                <a:sym typeface="Merriweather Sans"/>
              </a:rPr>
              <a:t>Klimaschutz &amp; Nachhaltigkeit</a:t>
            </a:r>
            <a:endParaRPr b="0" i="0" sz="1600" u="none" cap="none" strike="noStrike">
              <a:solidFill>
                <a:srgbClr val="003948"/>
              </a:solidFill>
              <a:latin typeface="Merriweather Sans"/>
              <a:ea typeface="Merriweather Sans"/>
              <a:cs typeface="Merriweather Sans"/>
              <a:sym typeface="Merriweather Sans"/>
            </a:endParaRPr>
          </a:p>
        </p:txBody>
      </p:sp>
      <p:pic>
        <p:nvPicPr>
          <p:cNvPr id="517" name="Google Shape;517;g20f8d8eed77_0_1387"/>
          <p:cNvPicPr preferRelativeResize="0"/>
          <p:nvPr/>
        </p:nvPicPr>
        <p:blipFill rotWithShape="1">
          <a:blip r:embed="rId10">
            <a:alphaModFix/>
          </a:blip>
          <a:srcRect b="0" l="0" r="33248" t="0"/>
          <a:stretch/>
        </p:blipFill>
        <p:spPr>
          <a:xfrm>
            <a:off x="9757350" y="3491158"/>
            <a:ext cx="2112300" cy="2112300"/>
          </a:xfrm>
          <a:prstGeom prst="ellipse">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20f8d8eed77_0_1858"/>
          <p:cNvSpPr/>
          <p:nvPr/>
        </p:nvSpPr>
        <p:spPr>
          <a:xfrm>
            <a:off x="0" y="0"/>
            <a:ext cx="12192000" cy="6858000"/>
          </a:xfrm>
          <a:prstGeom prst="rect">
            <a:avLst/>
          </a:prstGeom>
          <a:solidFill>
            <a:srgbClr val="0039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4" name="Google Shape;524;g20f8d8eed77_0_1858"/>
          <p:cNvPicPr preferRelativeResize="0"/>
          <p:nvPr/>
        </p:nvPicPr>
        <p:blipFill rotWithShape="1">
          <a:blip r:embed="rId3">
            <a:alphaModFix/>
          </a:blip>
          <a:srcRect b="0" l="0" r="0" t="0"/>
          <a:stretch/>
        </p:blipFill>
        <p:spPr>
          <a:xfrm>
            <a:off x="5883974" y="1681576"/>
            <a:ext cx="5463511" cy="3644099"/>
          </a:xfrm>
          <a:prstGeom prst="rect">
            <a:avLst/>
          </a:prstGeom>
          <a:noFill/>
          <a:ln>
            <a:noFill/>
          </a:ln>
        </p:spPr>
      </p:pic>
      <p:sp>
        <p:nvSpPr>
          <p:cNvPr id="525" name="Google Shape;525;g20f8d8eed77_0_1858"/>
          <p:cNvSpPr/>
          <p:nvPr/>
        </p:nvSpPr>
        <p:spPr>
          <a:xfrm>
            <a:off x="0" y="1681575"/>
            <a:ext cx="6660900" cy="3644100"/>
          </a:xfrm>
          <a:prstGeom prst="rect">
            <a:avLst/>
          </a:prstGeom>
          <a:solidFill>
            <a:srgbClr val="66BB8F"/>
          </a:solidFill>
          <a:ln>
            <a:noFill/>
          </a:ln>
        </p:spPr>
        <p:txBody>
          <a:bodyPr anchorCtr="0" anchor="ctr" bIns="91425" lIns="91425" spcFirstLastPara="1" rIns="91425" wrap="square" tIns="91425">
            <a:noAutofit/>
          </a:bodyPr>
          <a:lstStyle/>
          <a:p>
            <a:pPr indent="0" lvl="0" marL="457200" marR="0" rtl="0" algn="l">
              <a:lnSpc>
                <a:spcPct val="111111"/>
              </a:lnSpc>
              <a:spcBef>
                <a:spcPts val="0"/>
              </a:spcBef>
              <a:spcAft>
                <a:spcPts val="0"/>
              </a:spcAft>
              <a:buClr>
                <a:srgbClr val="000000"/>
              </a:buClr>
              <a:buSzPts val="3400"/>
              <a:buFont typeface="Arial"/>
              <a:buNone/>
            </a:pPr>
            <a:r>
              <a:rPr b="0" i="0" lang="en-US" sz="3400" u="none" cap="none" strike="noStrike">
                <a:solidFill>
                  <a:schemeClr val="lt1"/>
                </a:solidFill>
                <a:latin typeface="Merriweather Sans Light"/>
                <a:ea typeface="Merriweather Sans Light"/>
                <a:cs typeface="Merriweather Sans Light"/>
                <a:sym typeface="Merriweather Sans Light"/>
              </a:rPr>
              <a:t>Forschungsprojekt:</a:t>
            </a:r>
            <a:br>
              <a:rPr b="0" i="0" lang="en-US" sz="3400" u="none" cap="none" strike="noStrike">
                <a:solidFill>
                  <a:schemeClr val="lt1"/>
                </a:solidFill>
                <a:latin typeface="Merriweather Sans Light"/>
                <a:ea typeface="Merriweather Sans Light"/>
                <a:cs typeface="Merriweather Sans Light"/>
                <a:sym typeface="Merriweather Sans Light"/>
              </a:rPr>
            </a:br>
            <a:r>
              <a:rPr b="1" i="0" lang="en-US" sz="3400" u="none" cap="none" strike="noStrike">
                <a:solidFill>
                  <a:schemeClr val="lt1"/>
                </a:solidFill>
                <a:latin typeface="Merriweather Sans"/>
                <a:ea typeface="Merriweather Sans"/>
                <a:cs typeface="Merriweather Sans"/>
                <a:sym typeface="Merriweather Sans"/>
              </a:rPr>
              <a:t>Zwischen Appstore und Vereinsregister - Ländliches Ehrenamt auf dem Weg ins digitale Zeitalter (AppVeL)</a:t>
            </a:r>
            <a:endParaRPr b="1" i="0" sz="3400" u="none" cap="none" strike="noStrike">
              <a:solidFill>
                <a:schemeClr val="lt1"/>
              </a:solidFill>
              <a:latin typeface="Merriweather Sans"/>
              <a:ea typeface="Merriweather Sans"/>
              <a:cs typeface="Merriweather Sans"/>
              <a:sym typeface="Merriweather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20c3e328327_0_450"/>
          <p:cNvSpPr/>
          <p:nvPr/>
        </p:nvSpPr>
        <p:spPr>
          <a:xfrm>
            <a:off x="-256325" y="6200"/>
            <a:ext cx="8388300" cy="6858000"/>
          </a:xfrm>
          <a:prstGeom prst="rect">
            <a:avLst/>
          </a:prstGeom>
          <a:solidFill>
            <a:srgbClr val="00394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532" name="Google Shape;532;g20c3e328327_0_450"/>
          <p:cNvSpPr/>
          <p:nvPr/>
        </p:nvSpPr>
        <p:spPr>
          <a:xfrm>
            <a:off x="8132100" y="-6150"/>
            <a:ext cx="4059900" cy="6870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20c3e328327_0_450"/>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solidFill>
                  <a:schemeClr val="lt1"/>
                </a:solidFill>
              </a:rPr>
              <a:t>Das Forschungsprojekt </a:t>
            </a:r>
            <a:endParaRPr sz="3200">
              <a:solidFill>
                <a:schemeClr val="lt1"/>
              </a:solidFill>
            </a:endParaRPr>
          </a:p>
          <a:p>
            <a:pPr indent="0" lvl="0" marL="0" rtl="0" algn="l">
              <a:lnSpc>
                <a:spcPct val="115000"/>
              </a:lnSpc>
              <a:spcBef>
                <a:spcPts val="0"/>
              </a:spcBef>
              <a:spcAft>
                <a:spcPts val="0"/>
              </a:spcAft>
              <a:buClr>
                <a:srgbClr val="1A3743"/>
              </a:buClr>
              <a:buSzPts val="3200"/>
              <a:buFont typeface="Avenir"/>
              <a:buNone/>
            </a:pPr>
            <a:r>
              <a:rPr lang="en-US" sz="1800">
                <a:solidFill>
                  <a:srgbClr val="66BB8F"/>
                </a:solidFill>
              </a:rPr>
              <a:t>Rahmen der Studie </a:t>
            </a:r>
            <a:endParaRPr sz="1800">
              <a:solidFill>
                <a:srgbClr val="66BB8F"/>
              </a:solidFill>
            </a:endParaRPr>
          </a:p>
        </p:txBody>
      </p:sp>
      <p:sp>
        <p:nvSpPr>
          <p:cNvPr id="534" name="Google Shape;534;g20c3e328327_0_450"/>
          <p:cNvSpPr txBox="1"/>
          <p:nvPr/>
        </p:nvSpPr>
        <p:spPr>
          <a:xfrm>
            <a:off x="628650" y="2025225"/>
            <a:ext cx="7344300" cy="32787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800"/>
              </a:spcBef>
              <a:spcAft>
                <a:spcPts val="0"/>
              </a:spcAft>
              <a:buClr>
                <a:schemeClr val="lt1"/>
              </a:buClr>
              <a:buSzPts val="2000"/>
              <a:buFont typeface="Merriweather Sans Light"/>
              <a:buChar char="●"/>
            </a:pPr>
            <a:r>
              <a:rPr b="0" i="0" lang="en-US"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2"/>
                  </a:ext>
                </a:extLst>
              </a:rPr>
              <a:t>Laufzeit: </a:t>
            </a:r>
            <a:r>
              <a:rPr b="1" i="0" lang="en-US" sz="2000" u="none" cap="none" strike="noStrike">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3"/>
                  </a:ext>
                </a:extLst>
              </a:rPr>
              <a:t>zwei Jahre</a:t>
            </a:r>
            <a:r>
              <a:rPr b="0" i="0" lang="en-US"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4"/>
                  </a:ext>
                </a:extLst>
              </a:rPr>
              <a:t> (05/2021 bis 04/2023)</a:t>
            </a:r>
            <a:endParaRPr b="0" i="0"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5"/>
                </a:ext>
              </a:extLst>
            </a:endParaRPr>
          </a:p>
          <a:p>
            <a:pPr indent="-355600" lvl="0" marL="457200" marR="0" rtl="0" algn="l">
              <a:lnSpc>
                <a:spcPct val="115000"/>
              </a:lnSpc>
              <a:spcBef>
                <a:spcPts val="800"/>
              </a:spcBef>
              <a:spcAft>
                <a:spcPts val="0"/>
              </a:spcAft>
              <a:buClr>
                <a:schemeClr val="lt1"/>
              </a:buClr>
              <a:buSzPts val="2000"/>
              <a:buFont typeface="Merriweather Sans Light"/>
              <a:buChar char="●"/>
            </a:pPr>
            <a:r>
              <a:rPr b="0" i="0" lang="en-US"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6"/>
                  </a:ext>
                </a:extLst>
              </a:rPr>
              <a:t>Gefördert durch das </a:t>
            </a:r>
            <a:r>
              <a:rPr b="1" i="0" lang="en-US" sz="2000" u="none" cap="none" strike="noStrike">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7"/>
                  </a:ext>
                </a:extLst>
              </a:rPr>
              <a:t>Bundesministerium für Ernährung und Landwirtschaft (BMEL)</a:t>
            </a:r>
            <a:r>
              <a:rPr b="0" i="0" lang="en-US"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8"/>
                  </a:ext>
                </a:extLst>
              </a:rPr>
              <a:t> über das Bundespro­gramm Ländliche Entwicklung und regionale Wertschöpfung (BULE+)</a:t>
            </a:r>
            <a:endParaRPr b="0" i="0"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9"/>
                </a:ext>
              </a:extLst>
            </a:endParaRPr>
          </a:p>
          <a:p>
            <a:pPr indent="-355600" lvl="0" marL="457200" marR="0" rtl="0" algn="l">
              <a:lnSpc>
                <a:spcPct val="115000"/>
              </a:lnSpc>
              <a:spcBef>
                <a:spcPts val="800"/>
              </a:spcBef>
              <a:spcAft>
                <a:spcPts val="0"/>
              </a:spcAft>
              <a:buClr>
                <a:schemeClr val="lt1"/>
              </a:buClr>
              <a:buSzPts val="2000"/>
              <a:buFont typeface="Merriweather Sans Light"/>
              <a:buChar char="●"/>
            </a:pPr>
            <a:r>
              <a:rPr b="0" i="0" lang="en-US" sz="2000" u="none" cap="none" strike="noStrike">
                <a:solidFill>
                  <a:schemeClr val="lt1"/>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10"/>
                  </a:ext>
                </a:extLst>
              </a:rPr>
              <a:t>Verbundpartner: </a:t>
            </a:r>
            <a:r>
              <a:rPr b="1" i="0" lang="en-US" sz="2000" u="none" cap="none" strike="noStrike">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11"/>
                  </a:ext>
                </a:extLst>
              </a:rPr>
              <a:t>Leibniz-Institut für Raumbezogene Sozialforschung (IRS)</a:t>
            </a:r>
            <a:endParaRPr b="1" i="0" sz="2000" u="none" cap="none" strike="noStrike">
              <a:solidFill>
                <a:schemeClr val="lt1"/>
              </a:solidFill>
              <a:latin typeface="Merriweather Sans"/>
              <a:ea typeface="Merriweather Sans"/>
              <a:cs typeface="Merriweather Sans"/>
              <a:sym typeface="Merriweather Sans"/>
              <a:extLst>
                <a:ext uri="http://customooxmlschemas.google.com/">
                  <go:slidesCustomData xmlns:go="http://customooxmlschemas.google.com/" textRoundtripDataId="12"/>
                </a:ext>
              </a:extLst>
            </a:endParaRPr>
          </a:p>
          <a:p>
            <a:pPr indent="0" lvl="0" marL="457200" marR="0" rtl="0" algn="l">
              <a:lnSpc>
                <a:spcPct val="115000"/>
              </a:lnSpc>
              <a:spcBef>
                <a:spcPts val="800"/>
              </a:spcBef>
              <a:spcAft>
                <a:spcPts val="0"/>
              </a:spcAft>
              <a:buClr>
                <a:srgbClr val="000000"/>
              </a:buClr>
              <a:buSzPts val="2000"/>
              <a:buFont typeface="Arial"/>
              <a:buNone/>
            </a:pPr>
            <a:r>
              <a:t/>
            </a:r>
            <a:endParaRPr b="1" i="0" sz="2000" u="none" cap="none" strike="noStrike">
              <a:solidFill>
                <a:schemeClr val="lt1"/>
              </a:solidFill>
              <a:latin typeface="Merriweather Sans"/>
              <a:ea typeface="Merriweather Sans"/>
              <a:cs typeface="Merriweather Sans"/>
              <a:sym typeface="Merriweather Sans"/>
            </a:endParaRPr>
          </a:p>
        </p:txBody>
      </p:sp>
      <p:pic>
        <p:nvPicPr>
          <p:cNvPr id="535" name="Google Shape;535;g20c3e328327_0_450"/>
          <p:cNvPicPr preferRelativeResize="0"/>
          <p:nvPr/>
        </p:nvPicPr>
        <p:blipFill rotWithShape="1">
          <a:blip r:embed="rId3">
            <a:alphaModFix/>
          </a:blip>
          <a:srcRect b="0" l="0" r="0" t="0"/>
          <a:stretch/>
        </p:blipFill>
        <p:spPr>
          <a:xfrm>
            <a:off x="8481600" y="2706499"/>
            <a:ext cx="3360900" cy="790075"/>
          </a:xfrm>
          <a:prstGeom prst="rect">
            <a:avLst/>
          </a:prstGeom>
          <a:noFill/>
          <a:ln>
            <a:noFill/>
          </a:ln>
        </p:spPr>
      </p:pic>
      <p:pic>
        <p:nvPicPr>
          <p:cNvPr id="536" name="Google Shape;536;g20c3e328327_0_450"/>
          <p:cNvPicPr preferRelativeResize="0"/>
          <p:nvPr/>
        </p:nvPicPr>
        <p:blipFill rotWithShape="1">
          <a:blip r:embed="rId4">
            <a:alphaModFix/>
          </a:blip>
          <a:srcRect b="0" l="0" r="0" t="0"/>
          <a:stretch/>
        </p:blipFill>
        <p:spPr>
          <a:xfrm>
            <a:off x="9337001" y="537077"/>
            <a:ext cx="1650099" cy="1650123"/>
          </a:xfrm>
          <a:prstGeom prst="rect">
            <a:avLst/>
          </a:prstGeom>
          <a:noFill/>
          <a:ln>
            <a:noFill/>
          </a:ln>
        </p:spPr>
      </p:pic>
      <p:pic>
        <p:nvPicPr>
          <p:cNvPr id="537" name="Google Shape;537;g20c3e328327_0_450"/>
          <p:cNvPicPr preferRelativeResize="0"/>
          <p:nvPr/>
        </p:nvPicPr>
        <p:blipFill rotWithShape="1">
          <a:blip r:embed="rId5">
            <a:alphaModFix/>
          </a:blip>
          <a:srcRect b="0" l="0" r="0" t="0"/>
          <a:stretch/>
        </p:blipFill>
        <p:spPr>
          <a:xfrm>
            <a:off x="9154100" y="4352400"/>
            <a:ext cx="2015901" cy="2075276"/>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20c44fb9aa9_0_88"/>
          <p:cNvSpPr/>
          <p:nvPr/>
        </p:nvSpPr>
        <p:spPr>
          <a:xfrm>
            <a:off x="-332525" y="-6225"/>
            <a:ext cx="8512200" cy="6870300"/>
          </a:xfrm>
          <a:prstGeom prst="rect">
            <a:avLst/>
          </a:prstGeom>
          <a:solidFill>
            <a:srgbClr val="003948"/>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544" name="Google Shape;544;g20c44fb9aa9_0_88"/>
          <p:cNvSpPr/>
          <p:nvPr/>
        </p:nvSpPr>
        <p:spPr>
          <a:xfrm>
            <a:off x="8132100" y="-6150"/>
            <a:ext cx="4059900" cy="6870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20c44fb9aa9_0_88"/>
          <p:cNvSpPr/>
          <p:nvPr/>
        </p:nvSpPr>
        <p:spPr>
          <a:xfrm>
            <a:off x="8952000" y="658825"/>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2300" u="none" cap="none" strike="noStrike">
                <a:solidFill>
                  <a:srgbClr val="FFFFFF"/>
                </a:solidFill>
                <a:latin typeface="Merriweather Sans Light"/>
                <a:ea typeface="Merriweather Sans Light"/>
                <a:cs typeface="Merriweather Sans Light"/>
                <a:sym typeface="Merriweather Sans Light"/>
              </a:rPr>
              <a:t>Forschungsziele</a:t>
            </a:r>
            <a:endParaRPr b="0" i="0" sz="2300" u="none" cap="none" strike="noStrike">
              <a:solidFill>
                <a:srgbClr val="FFFFFF"/>
              </a:solidFill>
              <a:latin typeface="Merriweather Sans Light"/>
              <a:ea typeface="Merriweather Sans Light"/>
              <a:cs typeface="Merriweather Sans Light"/>
              <a:sym typeface="Merriweather Sans Light"/>
            </a:endParaRPr>
          </a:p>
        </p:txBody>
      </p:sp>
      <p:sp>
        <p:nvSpPr>
          <p:cNvPr id="546" name="Google Shape;546;g20c44fb9aa9_0_88"/>
          <p:cNvSpPr txBox="1"/>
          <p:nvPr/>
        </p:nvSpPr>
        <p:spPr>
          <a:xfrm>
            <a:off x="-209550" y="882225"/>
            <a:ext cx="8172600" cy="51615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50000"/>
              </a:lnSpc>
              <a:spcBef>
                <a:spcPts val="800"/>
              </a:spcBef>
              <a:spcAft>
                <a:spcPts val="0"/>
              </a:spcAft>
              <a:buClr>
                <a:schemeClr val="lt1"/>
              </a:buClr>
              <a:buSzPts val="2000"/>
              <a:buFont typeface="Merriweather Sans Light"/>
              <a:buChar char="●"/>
            </a:pPr>
            <a:r>
              <a:rPr b="1" i="0" lang="en-US" sz="2000" u="none" cap="none" strike="noStrike">
                <a:solidFill>
                  <a:schemeClr val="lt1"/>
                </a:solidFill>
                <a:latin typeface="Merriweather Sans"/>
                <a:ea typeface="Merriweather Sans"/>
                <a:cs typeface="Merriweather Sans"/>
                <a:sym typeface="Merriweather Sans"/>
              </a:rPr>
              <a:t>Bestandsaufnahme</a:t>
            </a:r>
            <a:r>
              <a:rPr b="0" i="0" lang="en-US" sz="2000" u="none" cap="none" strike="noStrike">
                <a:solidFill>
                  <a:schemeClr val="lt1"/>
                </a:solidFill>
                <a:latin typeface="Merriweather Sans Light"/>
                <a:ea typeface="Merriweather Sans Light"/>
                <a:cs typeface="Merriweather Sans Light"/>
                <a:sym typeface="Merriweather Sans Light"/>
              </a:rPr>
              <a:t> der Digitalisierung in ehrenamtlichen Organisationen</a:t>
            </a:r>
            <a:endParaRPr b="0" i="0" sz="2000" u="none" cap="none" strike="noStrike">
              <a:solidFill>
                <a:schemeClr val="lt1"/>
              </a:solidFill>
              <a:latin typeface="Merriweather Sans Light"/>
              <a:ea typeface="Merriweather Sans Light"/>
              <a:cs typeface="Merriweather Sans Light"/>
              <a:sym typeface="Merriweather Sans Light"/>
            </a:endParaRPr>
          </a:p>
          <a:p>
            <a:pPr indent="-355600" lvl="0" marL="457200" marR="0" rtl="0" algn="l">
              <a:lnSpc>
                <a:spcPct val="150000"/>
              </a:lnSpc>
              <a:spcBef>
                <a:spcPts val="800"/>
              </a:spcBef>
              <a:spcAft>
                <a:spcPts val="0"/>
              </a:spcAft>
              <a:buClr>
                <a:schemeClr val="lt1"/>
              </a:buClr>
              <a:buSzPts val="2000"/>
              <a:buFont typeface="Merriweather Sans Light"/>
              <a:buChar char="●"/>
            </a:pPr>
            <a:r>
              <a:rPr b="0" i="0" lang="en-US" sz="2000" u="none" cap="none" strike="noStrike">
                <a:solidFill>
                  <a:schemeClr val="lt1"/>
                </a:solidFill>
                <a:latin typeface="Merriweather Sans Light"/>
                <a:ea typeface="Merriweather Sans Light"/>
                <a:cs typeface="Merriweather Sans Light"/>
                <a:sym typeface="Merriweather Sans Light"/>
              </a:rPr>
              <a:t>Sample Basis: Raumtypen des Thünen-Instituts + Vergleichsgruppe Großstädte inkl. Metropolen</a:t>
            </a:r>
            <a:endParaRPr b="0" i="0" sz="2000" u="none" cap="none" strike="noStrike">
              <a:solidFill>
                <a:schemeClr val="lt1"/>
              </a:solidFill>
              <a:latin typeface="Merriweather Sans Light"/>
              <a:ea typeface="Merriweather Sans Light"/>
              <a:cs typeface="Merriweather Sans Light"/>
              <a:sym typeface="Merriweather Sans Light"/>
            </a:endParaRPr>
          </a:p>
          <a:p>
            <a:pPr indent="-355600" lvl="0" marL="457200" marR="0" rtl="0" algn="l">
              <a:lnSpc>
                <a:spcPct val="150000"/>
              </a:lnSpc>
              <a:spcBef>
                <a:spcPts val="800"/>
              </a:spcBef>
              <a:spcAft>
                <a:spcPts val="0"/>
              </a:spcAft>
              <a:buClr>
                <a:schemeClr val="lt1"/>
              </a:buClr>
              <a:buSzPts val="2000"/>
              <a:buFont typeface="Merriweather Sans Light"/>
              <a:buChar char="●"/>
            </a:pPr>
            <a:r>
              <a:rPr b="0" i="0" lang="en-US" sz="2000" u="none" cap="none" strike="noStrike">
                <a:solidFill>
                  <a:schemeClr val="lt1"/>
                </a:solidFill>
                <a:latin typeface="Merriweather Sans Light"/>
                <a:ea typeface="Merriweather Sans Light"/>
                <a:cs typeface="Merriweather Sans Light"/>
                <a:sym typeface="Merriweather Sans Light"/>
              </a:rPr>
              <a:t>Analyse von </a:t>
            </a:r>
            <a:r>
              <a:rPr b="1" i="0" lang="en-US" sz="2000" u="none" cap="none" strike="noStrike">
                <a:solidFill>
                  <a:schemeClr val="lt1"/>
                </a:solidFill>
                <a:latin typeface="Merriweather Sans"/>
                <a:ea typeface="Merriweather Sans"/>
                <a:cs typeface="Merriweather Sans"/>
                <a:sym typeface="Merriweather Sans"/>
              </a:rPr>
              <a:t>organisationsbezogenen und raumbezogenen Unterschieden </a:t>
            </a:r>
            <a:endParaRPr b="0" i="0" sz="2000" u="none" cap="none" strike="noStrike">
              <a:solidFill>
                <a:schemeClr val="lt1"/>
              </a:solidFill>
              <a:latin typeface="Merriweather Sans Light"/>
              <a:ea typeface="Merriweather Sans Light"/>
              <a:cs typeface="Merriweather Sans Light"/>
              <a:sym typeface="Merriweather Sans Light"/>
            </a:endParaRPr>
          </a:p>
          <a:p>
            <a:pPr indent="-355600" lvl="0" marL="457200" marR="0" rtl="0" algn="l">
              <a:lnSpc>
                <a:spcPct val="150000"/>
              </a:lnSpc>
              <a:spcBef>
                <a:spcPts val="800"/>
              </a:spcBef>
              <a:spcAft>
                <a:spcPts val="0"/>
              </a:spcAft>
              <a:buClr>
                <a:schemeClr val="lt1"/>
              </a:buClr>
              <a:buSzPts val="2000"/>
              <a:buFont typeface="Merriweather Sans Light"/>
              <a:buChar char="●"/>
            </a:pPr>
            <a:r>
              <a:rPr b="0" i="0" lang="en-US" sz="2000" u="none" cap="none" strike="noStrike">
                <a:solidFill>
                  <a:schemeClr val="lt1"/>
                </a:solidFill>
                <a:latin typeface="Merriweather Sans Light"/>
                <a:ea typeface="Merriweather Sans Light"/>
                <a:cs typeface="Merriweather Sans Light"/>
                <a:sym typeface="Merriweather Sans Light"/>
              </a:rPr>
              <a:t>Identifikation von </a:t>
            </a:r>
            <a:r>
              <a:rPr b="1" i="0" lang="en-US" sz="2000" u="none" cap="none" strike="noStrike">
                <a:solidFill>
                  <a:schemeClr val="lt1"/>
                </a:solidFill>
                <a:latin typeface="Merriweather Sans"/>
                <a:ea typeface="Merriweather Sans"/>
                <a:cs typeface="Merriweather Sans"/>
                <a:sym typeface="Merriweather Sans"/>
              </a:rPr>
              <a:t>Treibern und Barrieren</a:t>
            </a:r>
            <a:endParaRPr b="1" i="0" sz="2000" u="none" cap="none" strike="noStrike">
              <a:solidFill>
                <a:schemeClr val="lt1"/>
              </a:solidFill>
              <a:latin typeface="Merriweather Sans"/>
              <a:ea typeface="Merriweather Sans"/>
              <a:cs typeface="Merriweather Sans"/>
              <a:sym typeface="Merriweather Sans"/>
            </a:endParaRPr>
          </a:p>
          <a:p>
            <a:pPr indent="-355600" lvl="0" marL="457200" marR="0" rtl="0" algn="l">
              <a:lnSpc>
                <a:spcPct val="150000"/>
              </a:lnSpc>
              <a:spcBef>
                <a:spcPts val="800"/>
              </a:spcBef>
              <a:spcAft>
                <a:spcPts val="0"/>
              </a:spcAft>
              <a:buClr>
                <a:schemeClr val="lt1"/>
              </a:buClr>
              <a:buSzPts val="2000"/>
              <a:buFont typeface="Merriweather Sans Light"/>
              <a:buChar char="●"/>
            </a:pPr>
            <a:r>
              <a:rPr b="0" i="0" lang="en-US" sz="2000" u="none" cap="none" strike="noStrike">
                <a:solidFill>
                  <a:schemeClr val="lt1"/>
                </a:solidFill>
                <a:latin typeface="Merriweather Sans Light"/>
                <a:ea typeface="Merriweather Sans Light"/>
                <a:cs typeface="Merriweather Sans Light"/>
                <a:sym typeface="Merriweather Sans Light"/>
              </a:rPr>
              <a:t>Identifikation von </a:t>
            </a:r>
            <a:r>
              <a:rPr b="1" i="0" lang="en-US" sz="2000" u="none" cap="none" strike="noStrike">
                <a:solidFill>
                  <a:schemeClr val="lt1"/>
                </a:solidFill>
                <a:latin typeface="Merriweather Sans"/>
                <a:ea typeface="Merriweather Sans"/>
                <a:cs typeface="Merriweather Sans"/>
                <a:sym typeface="Merriweather Sans"/>
              </a:rPr>
              <a:t>Chancen und Risiken</a:t>
            </a:r>
            <a:r>
              <a:rPr b="0" i="0" lang="en-US" sz="2000" u="none" cap="none" strike="noStrike">
                <a:solidFill>
                  <a:schemeClr val="lt1"/>
                </a:solidFill>
                <a:latin typeface="Merriweather Sans Light"/>
                <a:ea typeface="Merriweather Sans Light"/>
                <a:cs typeface="Merriweather Sans Light"/>
                <a:sym typeface="Merriweather Sans Light"/>
              </a:rPr>
              <a:t> </a:t>
            </a:r>
            <a:br>
              <a:rPr b="0" i="0" lang="en-US" sz="2000" u="none" cap="none" strike="noStrike">
                <a:solidFill>
                  <a:schemeClr val="lt1"/>
                </a:solidFill>
                <a:latin typeface="Merriweather Sans Light"/>
                <a:ea typeface="Merriweather Sans Light"/>
                <a:cs typeface="Merriweather Sans Light"/>
                <a:sym typeface="Merriweather Sans Light"/>
              </a:rPr>
            </a:br>
            <a:r>
              <a:rPr b="0" i="0" lang="en-US" sz="2000" u="none" cap="none" strike="noStrike">
                <a:solidFill>
                  <a:schemeClr val="lt1"/>
                </a:solidFill>
                <a:latin typeface="Merriweather Sans Light"/>
                <a:ea typeface="Merriweather Sans Light"/>
                <a:cs typeface="Merriweather Sans Light"/>
                <a:sym typeface="Merriweather Sans Light"/>
              </a:rPr>
              <a:t>- insbesondere für ländliche Räume</a:t>
            </a:r>
            <a:endParaRPr b="0" i="0" sz="2000" u="none" cap="none" strike="noStrike">
              <a:solidFill>
                <a:schemeClr val="lt1"/>
              </a:solidFill>
              <a:latin typeface="Merriweather Sans Light"/>
              <a:ea typeface="Merriweather Sans Light"/>
              <a:cs typeface="Merriweather Sans Light"/>
              <a:sym typeface="Merriweather Sans Light"/>
            </a:endParaRPr>
          </a:p>
          <a:p>
            <a:pPr indent="-355600" lvl="0" marL="457200" marR="0" rtl="0" algn="l">
              <a:lnSpc>
                <a:spcPct val="150000"/>
              </a:lnSpc>
              <a:spcBef>
                <a:spcPts val="800"/>
              </a:spcBef>
              <a:spcAft>
                <a:spcPts val="0"/>
              </a:spcAft>
              <a:buClr>
                <a:schemeClr val="lt1"/>
              </a:buClr>
              <a:buSzPts val="2000"/>
              <a:buFont typeface="Merriweather Sans Light"/>
              <a:buChar char="●"/>
            </a:pPr>
            <a:r>
              <a:rPr b="0" i="0" lang="en-US" sz="2000" u="none" cap="none" strike="noStrike">
                <a:solidFill>
                  <a:schemeClr val="lt1"/>
                </a:solidFill>
                <a:latin typeface="Merriweather Sans Light"/>
                <a:ea typeface="Merriweather Sans Light"/>
                <a:cs typeface="Merriweather Sans Light"/>
                <a:sym typeface="Merriweather Sans Light"/>
              </a:rPr>
              <a:t>Entwicklung von </a:t>
            </a:r>
            <a:r>
              <a:rPr b="1" i="0" lang="en-US" sz="2000" u="none" cap="none" strike="noStrike">
                <a:solidFill>
                  <a:schemeClr val="lt1"/>
                </a:solidFill>
                <a:latin typeface="Merriweather Sans"/>
                <a:ea typeface="Merriweather Sans"/>
                <a:cs typeface="Merriweather Sans"/>
                <a:sym typeface="Merriweather Sans"/>
              </a:rPr>
              <a:t>Handlungsempfehlungen</a:t>
            </a:r>
            <a:endParaRPr b="1" i="0" sz="2000" u="none" cap="none" strike="noStrike">
              <a:solidFill>
                <a:schemeClr val="lt1"/>
              </a:solidFill>
              <a:latin typeface="Merriweather Sans"/>
              <a:ea typeface="Merriweather Sans"/>
              <a:cs typeface="Merriweather Sans"/>
              <a:sym typeface="Merriweather Sans"/>
            </a:endParaRPr>
          </a:p>
        </p:txBody>
      </p:sp>
    </p:spTree>
  </p:cSld>
  <p:clrMapOvr>
    <a:masterClrMapping/>
  </p:clrMapOvr>
  <mc:AlternateContent>
    <mc:Choice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20c3e328327_0_904"/>
          <p:cNvSpPr/>
          <p:nvPr/>
        </p:nvSpPr>
        <p:spPr>
          <a:xfrm>
            <a:off x="-332525" y="-228525"/>
            <a:ext cx="8540700" cy="71289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553" name="Google Shape;553;g20c3e328327_0_904"/>
          <p:cNvSpPr/>
          <p:nvPr/>
        </p:nvSpPr>
        <p:spPr>
          <a:xfrm>
            <a:off x="8132250" y="-188550"/>
            <a:ext cx="4059900" cy="7128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g20c3e328327_0_904"/>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2300" u="none" cap="none" strike="noStrike">
                <a:solidFill>
                  <a:srgbClr val="FFFFFF"/>
                </a:solidFill>
                <a:latin typeface="Merriweather Sans Light"/>
                <a:ea typeface="Merriweather Sans Light"/>
                <a:cs typeface="Merriweather Sans Light"/>
                <a:sym typeface="Merriweather Sans Light"/>
              </a:rPr>
              <a:t>Methodik</a:t>
            </a:r>
            <a:endParaRPr b="0" i="0" sz="2300" u="none" cap="none" strike="noStrike">
              <a:solidFill>
                <a:srgbClr val="FFFFFF"/>
              </a:solidFill>
              <a:latin typeface="Merriweather Sans Light"/>
              <a:ea typeface="Merriweather Sans Light"/>
              <a:cs typeface="Merriweather Sans Light"/>
              <a:sym typeface="Merriweather Sans Light"/>
            </a:endParaRPr>
          </a:p>
          <a:p>
            <a:pPr indent="0" lvl="0" marL="0" marR="0" rtl="0" algn="ctr">
              <a:lnSpc>
                <a:spcPct val="90000"/>
              </a:lnSpc>
              <a:spcBef>
                <a:spcPts val="0"/>
              </a:spcBef>
              <a:spcAft>
                <a:spcPts val="0"/>
              </a:spcAft>
              <a:buClr>
                <a:srgbClr val="000000"/>
              </a:buClr>
              <a:buSzPts val="1200"/>
              <a:buFont typeface="Arial"/>
              <a:buNone/>
            </a:pPr>
            <a:r>
              <a:t/>
            </a:r>
            <a:endParaRPr b="0" i="0" sz="2300" u="none" cap="none" strike="noStrike">
              <a:solidFill>
                <a:srgbClr val="FFFFFF"/>
              </a:solidFill>
              <a:latin typeface="Merriweather Sans"/>
              <a:ea typeface="Merriweather Sans"/>
              <a:cs typeface="Merriweather Sans"/>
              <a:sym typeface="Merriweather Sans"/>
            </a:endParaRPr>
          </a:p>
        </p:txBody>
      </p:sp>
      <p:sp>
        <p:nvSpPr>
          <p:cNvPr id="555" name="Google Shape;555;g20c3e328327_0_904"/>
          <p:cNvSpPr txBox="1"/>
          <p:nvPr/>
        </p:nvSpPr>
        <p:spPr>
          <a:xfrm>
            <a:off x="628650" y="2025225"/>
            <a:ext cx="191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800"/>
              </a:spcBef>
              <a:spcAft>
                <a:spcPts val="0"/>
              </a:spcAft>
              <a:buClr>
                <a:srgbClr val="000000"/>
              </a:buClr>
              <a:buSzPts val="1400"/>
              <a:buFont typeface="Arial"/>
              <a:buNone/>
            </a:pPr>
            <a:r>
              <a:t/>
            </a:r>
            <a:endParaRPr b="0" i="0" sz="1400" u="none" cap="none" strike="noStrike">
              <a:solidFill>
                <a:srgbClr val="000000"/>
              </a:solidFill>
              <a:latin typeface="Merriweather Sans Light"/>
              <a:ea typeface="Merriweather Sans Light"/>
              <a:cs typeface="Merriweather Sans Light"/>
              <a:sym typeface="Merriweather Sans Light"/>
            </a:endParaRPr>
          </a:p>
        </p:txBody>
      </p:sp>
      <p:grpSp>
        <p:nvGrpSpPr>
          <p:cNvPr id="556" name="Google Shape;556;g20c3e328327_0_904"/>
          <p:cNvGrpSpPr/>
          <p:nvPr/>
        </p:nvGrpSpPr>
        <p:grpSpPr>
          <a:xfrm>
            <a:off x="4133350" y="1640710"/>
            <a:ext cx="3315837" cy="4948342"/>
            <a:chOff x="1118226" y="283725"/>
            <a:chExt cx="2090824" cy="4076400"/>
          </a:xfrm>
        </p:grpSpPr>
        <p:sp>
          <p:nvSpPr>
            <p:cNvPr id="557" name="Google Shape;557;g20c3e328327_0_904"/>
            <p:cNvSpPr/>
            <p:nvPr/>
          </p:nvSpPr>
          <p:spPr>
            <a:xfrm>
              <a:off x="1178650" y="283725"/>
              <a:ext cx="2030400" cy="4076400"/>
            </a:xfrm>
            <a:prstGeom prst="rect">
              <a:avLst/>
            </a:prstGeom>
            <a:solidFill>
              <a:srgbClr val="8BBA91">
                <a:alpha val="6705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g20c3e328327_0_904"/>
            <p:cNvSpPr/>
            <p:nvPr/>
          </p:nvSpPr>
          <p:spPr>
            <a:xfrm>
              <a:off x="1118226" y="341751"/>
              <a:ext cx="2090700" cy="1573200"/>
            </a:xfrm>
            <a:prstGeom prst="rect">
              <a:avLst/>
            </a:prstGeom>
            <a:solidFill>
              <a:schemeClr val="lt1"/>
            </a:solidFill>
            <a:ln cap="flat" cmpd="sng" w="19050">
              <a:solidFill>
                <a:srgbClr val="1D7E7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g20c3e328327_0_904"/>
            <p:cNvSpPr/>
            <p:nvPr/>
          </p:nvSpPr>
          <p:spPr>
            <a:xfrm>
              <a:off x="1233923" y="1225061"/>
              <a:ext cx="1815000" cy="608100"/>
            </a:xfrm>
            <a:prstGeom prst="rect">
              <a:avLst/>
            </a:prstGeom>
            <a:solidFill>
              <a:schemeClr val="lt1"/>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1D7E74"/>
                  </a:solidFill>
                  <a:latin typeface="Merriweather Sans"/>
                  <a:ea typeface="Merriweather Sans"/>
                  <a:cs typeface="Merriweather Sans"/>
                  <a:sym typeface="Merriweather Sans"/>
                </a:rPr>
                <a:t>Qualitative Erhebung</a:t>
              </a:r>
              <a:endParaRPr b="1" i="0" sz="1600" u="none" cap="none" strike="noStrike">
                <a:solidFill>
                  <a:srgbClr val="1D7E74"/>
                </a:solidFill>
                <a:latin typeface="Merriweather Sans"/>
                <a:ea typeface="Merriweather Sans"/>
                <a:cs typeface="Merriweather Sans"/>
                <a:sym typeface="Merriweather Sans"/>
              </a:endParaRPr>
            </a:p>
          </p:txBody>
        </p:sp>
        <p:sp>
          <p:nvSpPr>
            <p:cNvPr id="560" name="Google Shape;560;g20c3e328327_0_904"/>
            <p:cNvSpPr/>
            <p:nvPr/>
          </p:nvSpPr>
          <p:spPr>
            <a:xfrm>
              <a:off x="1233850" y="470600"/>
              <a:ext cx="1815000" cy="675000"/>
            </a:xfrm>
            <a:prstGeom prst="rect">
              <a:avLst/>
            </a:prstGeom>
            <a:solidFill>
              <a:schemeClr val="lt1"/>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300"/>
                <a:buFont typeface="Arial"/>
                <a:buNone/>
              </a:pPr>
              <a:r>
                <a:rPr b="1" i="0" lang="en-US" sz="5300" u="none" cap="none" strike="noStrike">
                  <a:solidFill>
                    <a:srgbClr val="1D7E74"/>
                  </a:solidFill>
                  <a:latin typeface="Roboto"/>
                  <a:ea typeface="Roboto"/>
                  <a:cs typeface="Roboto"/>
                  <a:sym typeface="Roboto"/>
                </a:rPr>
                <a:t>3</a:t>
              </a:r>
              <a:r>
                <a:rPr b="1" lang="en-US" sz="5300">
                  <a:solidFill>
                    <a:srgbClr val="1D7E74"/>
                  </a:solidFill>
                  <a:latin typeface="Roboto"/>
                  <a:ea typeface="Roboto"/>
                  <a:cs typeface="Roboto"/>
                  <a:sym typeface="Roboto"/>
                </a:rPr>
                <a:t>2</a:t>
              </a:r>
              <a:endParaRPr b="0" i="0" sz="5300" u="none" cap="none" strike="noStrike">
                <a:solidFill>
                  <a:srgbClr val="1D7E74"/>
                </a:solidFill>
                <a:latin typeface="Roboto Thin"/>
                <a:ea typeface="Roboto Thin"/>
                <a:cs typeface="Roboto Thin"/>
                <a:sym typeface="Roboto Thin"/>
              </a:endParaRPr>
            </a:p>
          </p:txBody>
        </p:sp>
        <p:sp>
          <p:nvSpPr>
            <p:cNvPr id="561" name="Google Shape;561;g20c3e328327_0_904"/>
            <p:cNvSpPr/>
            <p:nvPr/>
          </p:nvSpPr>
          <p:spPr>
            <a:xfrm rot="5400000">
              <a:off x="1999295" y="1929575"/>
              <a:ext cx="389100" cy="278100"/>
            </a:xfrm>
            <a:prstGeom prst="rightArrow">
              <a:avLst>
                <a:gd fmla="val 34239" name="adj1"/>
                <a:gd fmla="val 57035" name="adj2"/>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g20c3e328327_0_904"/>
            <p:cNvSpPr/>
            <p:nvPr/>
          </p:nvSpPr>
          <p:spPr>
            <a:xfrm>
              <a:off x="1118305" y="2263184"/>
              <a:ext cx="2030400" cy="1994700"/>
            </a:xfrm>
            <a:prstGeom prst="rect">
              <a:avLst/>
            </a:prstGeom>
            <a:solidFill>
              <a:srgbClr val="77C198"/>
            </a:solidFill>
            <a:ln>
              <a:noFill/>
            </a:ln>
          </p:spPr>
          <p:txBody>
            <a:bodyPr anchorCtr="0" anchor="t" bIns="121900" lIns="121900" spcFirstLastPara="1" rIns="121900" wrap="square" tIns="121900">
              <a:noAutofit/>
            </a:bodyPr>
            <a:lstStyle/>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23 Vertiefungsinterviews mit Vertretenden der befragten Organisationen</a:t>
              </a:r>
              <a:endParaRPr b="0" i="0" sz="1200" u="none" cap="none" strike="noStrike">
                <a:solidFill>
                  <a:srgbClr val="FFFFFF"/>
                </a:solidFill>
                <a:latin typeface="Merriweather Sans Light"/>
                <a:ea typeface="Merriweather Sans Light"/>
                <a:cs typeface="Merriweather Sans Light"/>
                <a:sym typeface="Merriweather Sans Light"/>
              </a:endParaRPr>
            </a:p>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9 Interviews mit Expertinnen und </a:t>
              </a:r>
              <a:r>
                <a:rPr b="0" i="0" lang="en-US" sz="1200" u="none" cap="none" strike="noStrike">
                  <a:solidFill>
                    <a:srgbClr val="FFFFFF"/>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13"/>
                    </a:ext>
                  </a:extLst>
                </a:rPr>
                <a:t>Experten</a:t>
              </a:r>
              <a:r>
                <a:rPr b="0" i="0" lang="en-US" sz="1200" u="none" cap="none" strike="noStrike">
                  <a:solidFill>
                    <a:srgbClr val="FFFFFF"/>
                  </a:solidFill>
                  <a:latin typeface="Merriweather Sans Light"/>
                  <a:ea typeface="Merriweather Sans Light"/>
                  <a:cs typeface="Merriweather Sans Light"/>
                  <a:sym typeface="Merriweather Sans Light"/>
                </a:rPr>
                <a:t> aus Zivilgesellschaft, Forschung und Engagementpraxis</a:t>
              </a:r>
              <a:endParaRPr b="0" i="0" sz="1200" u="none" cap="none" strike="noStrike">
                <a:solidFill>
                  <a:srgbClr val="FFFFFF"/>
                </a:solidFill>
                <a:latin typeface="Merriweather Sans Light"/>
                <a:ea typeface="Merriweather Sans Light"/>
                <a:cs typeface="Merriweather Sans Light"/>
                <a:sym typeface="Merriweather Sans Light"/>
              </a:endParaRPr>
            </a:p>
          </p:txBody>
        </p:sp>
      </p:grpSp>
      <p:grpSp>
        <p:nvGrpSpPr>
          <p:cNvPr id="563" name="Google Shape;563;g20c3e328327_0_904"/>
          <p:cNvGrpSpPr/>
          <p:nvPr/>
        </p:nvGrpSpPr>
        <p:grpSpPr>
          <a:xfrm>
            <a:off x="734375" y="1640710"/>
            <a:ext cx="3315854" cy="4948342"/>
            <a:chOff x="1118216" y="283725"/>
            <a:chExt cx="2090834" cy="4076400"/>
          </a:xfrm>
        </p:grpSpPr>
        <p:sp>
          <p:nvSpPr>
            <p:cNvPr id="564" name="Google Shape;564;g20c3e328327_0_904"/>
            <p:cNvSpPr/>
            <p:nvPr/>
          </p:nvSpPr>
          <p:spPr>
            <a:xfrm>
              <a:off x="1178650" y="283725"/>
              <a:ext cx="2030400" cy="4076400"/>
            </a:xfrm>
            <a:prstGeom prst="rect">
              <a:avLst/>
            </a:prstGeom>
            <a:solidFill>
              <a:srgbClr val="8BBA91">
                <a:alpha val="6705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g20c3e328327_0_904"/>
            <p:cNvSpPr/>
            <p:nvPr/>
          </p:nvSpPr>
          <p:spPr>
            <a:xfrm>
              <a:off x="1118216" y="341751"/>
              <a:ext cx="2043000" cy="1573200"/>
            </a:xfrm>
            <a:prstGeom prst="rect">
              <a:avLst/>
            </a:prstGeom>
            <a:solidFill>
              <a:schemeClr val="lt1"/>
            </a:solidFill>
            <a:ln cap="flat" cmpd="sng" w="19050">
              <a:solidFill>
                <a:srgbClr val="1D7E7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20c3e328327_0_904"/>
            <p:cNvSpPr/>
            <p:nvPr/>
          </p:nvSpPr>
          <p:spPr>
            <a:xfrm>
              <a:off x="1233850" y="470600"/>
              <a:ext cx="1815000" cy="675000"/>
            </a:xfrm>
            <a:prstGeom prst="rect">
              <a:avLst/>
            </a:prstGeom>
            <a:solidFill>
              <a:schemeClr val="lt1"/>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300"/>
                <a:buFont typeface="Arial"/>
                <a:buNone/>
              </a:pPr>
              <a:r>
                <a:rPr b="1" i="0" lang="en-US" sz="5300" u="none" cap="none" strike="noStrike">
                  <a:solidFill>
                    <a:srgbClr val="1D7E74"/>
                  </a:solidFill>
                  <a:latin typeface="Roboto"/>
                  <a:ea typeface="Roboto"/>
                  <a:cs typeface="Roboto"/>
                  <a:sym typeface="Roboto"/>
                </a:rPr>
                <a:t>3.000</a:t>
              </a:r>
              <a:endParaRPr b="0" i="0" sz="5300" u="none" cap="none" strike="noStrike">
                <a:solidFill>
                  <a:srgbClr val="1D7E74"/>
                </a:solidFill>
                <a:latin typeface="Roboto Thin"/>
                <a:ea typeface="Roboto Thin"/>
                <a:cs typeface="Roboto Thin"/>
                <a:sym typeface="Roboto Thin"/>
              </a:endParaRPr>
            </a:p>
          </p:txBody>
        </p:sp>
        <p:sp>
          <p:nvSpPr>
            <p:cNvPr id="567" name="Google Shape;567;g20c3e328327_0_904"/>
            <p:cNvSpPr/>
            <p:nvPr/>
          </p:nvSpPr>
          <p:spPr>
            <a:xfrm rot="5400000">
              <a:off x="1938958" y="1842830"/>
              <a:ext cx="389100" cy="278100"/>
            </a:xfrm>
            <a:prstGeom prst="rightArrow">
              <a:avLst>
                <a:gd fmla="val 34239" name="adj1"/>
                <a:gd fmla="val 57035" name="adj2"/>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g20c3e328327_0_904"/>
            <p:cNvSpPr/>
            <p:nvPr/>
          </p:nvSpPr>
          <p:spPr>
            <a:xfrm>
              <a:off x="1118310" y="2250086"/>
              <a:ext cx="2030400" cy="2018400"/>
            </a:xfrm>
            <a:prstGeom prst="rect">
              <a:avLst/>
            </a:prstGeom>
            <a:solidFill>
              <a:srgbClr val="77C198"/>
            </a:solidFill>
            <a:ln>
              <a:noFill/>
            </a:ln>
          </p:spPr>
          <p:txBody>
            <a:bodyPr anchorCtr="0" anchor="t" bIns="121900" lIns="121900" spcFirstLastPara="1" rIns="121900" wrap="square" tIns="121900">
              <a:noAutofit/>
            </a:bodyPr>
            <a:lstStyle/>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händische </a:t>
              </a:r>
              <a:r>
                <a:rPr b="0" i="0" lang="en-US" sz="1200" u="none" cap="none" strike="noStrike">
                  <a:solidFill>
                    <a:srgbClr val="FFFFFF"/>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14"/>
                    </a:ext>
                  </a:extLst>
                </a:rPr>
                <a:t>Recherche</a:t>
              </a:r>
              <a:r>
                <a:rPr b="0" i="0" lang="en-US" sz="1200" u="none" cap="none" strike="noStrike">
                  <a:solidFill>
                    <a:srgbClr val="FFFFFF"/>
                  </a:solidFill>
                  <a:latin typeface="Merriweather Sans Light"/>
                  <a:ea typeface="Merriweather Sans Light"/>
                  <a:cs typeface="Merriweather Sans Light"/>
                  <a:sym typeface="Merriweather Sans Light"/>
                </a:rPr>
                <a:t> der Kontaktadressen im Internet</a:t>
              </a:r>
              <a:endParaRPr b="0" i="0" sz="1200" u="none" cap="none" strike="noStrike">
                <a:solidFill>
                  <a:srgbClr val="FFFFFF"/>
                </a:solidFill>
                <a:latin typeface="Merriweather Sans Light"/>
                <a:ea typeface="Merriweather Sans Light"/>
                <a:cs typeface="Merriweather Sans Light"/>
                <a:sym typeface="Merriweather Sans Light"/>
              </a:endParaRPr>
            </a:p>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Zufallsstichprobe auf der Grundlage von 300.000 eingetragenen Vereinen aus dem Vereinsregister und religiösen Gemeinschaften bundesweit</a:t>
              </a:r>
              <a:endParaRPr b="0" i="0" sz="1200" u="none" cap="none" strike="noStrike">
                <a:solidFill>
                  <a:srgbClr val="FFFFFF"/>
                </a:solidFill>
                <a:latin typeface="Merriweather Sans Light"/>
                <a:ea typeface="Merriweather Sans Light"/>
                <a:cs typeface="Merriweather Sans Light"/>
                <a:sym typeface="Merriweather Sans Light"/>
              </a:endParaRPr>
            </a:p>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Kontaktaufnahme </a:t>
              </a:r>
              <a:endParaRPr b="0" i="0" sz="1200" u="none" cap="none" strike="noStrike">
                <a:solidFill>
                  <a:srgbClr val="FFFFFF"/>
                </a:solidFill>
                <a:latin typeface="Merriweather Sans Light"/>
                <a:ea typeface="Merriweather Sans Light"/>
                <a:cs typeface="Merriweather Sans Light"/>
                <a:sym typeface="Merriweather Sans Light"/>
              </a:endParaRPr>
            </a:p>
            <a:p>
              <a:pPr indent="-381000" lvl="1" marL="12192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per Mail (94 %)</a:t>
              </a:r>
              <a:endParaRPr b="0" i="0" sz="1200" u="none" cap="none" strike="noStrike">
                <a:solidFill>
                  <a:srgbClr val="FFFFFF"/>
                </a:solidFill>
                <a:latin typeface="Merriweather Sans Light"/>
                <a:ea typeface="Merriweather Sans Light"/>
                <a:cs typeface="Merriweather Sans Light"/>
                <a:sym typeface="Merriweather Sans Light"/>
              </a:endParaRPr>
            </a:p>
            <a:p>
              <a:pPr indent="-381000" lvl="1" marL="12192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postalisch (6 %)</a:t>
              </a:r>
              <a:endParaRPr b="0" i="0" sz="1200" u="none" cap="none" strike="noStrike">
                <a:solidFill>
                  <a:srgbClr val="FFFFFF"/>
                </a:solidFill>
                <a:latin typeface="Merriweather Sans Light"/>
                <a:ea typeface="Merriweather Sans Light"/>
                <a:cs typeface="Merriweather Sans Light"/>
                <a:sym typeface="Merriweather Sans Light"/>
              </a:endParaRPr>
            </a:p>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Rücklaufquote: ca. 10 %</a:t>
              </a:r>
              <a:endParaRPr b="0" i="0" sz="1200" u="none" cap="none" strike="noStrike">
                <a:solidFill>
                  <a:srgbClr val="FFFFFF"/>
                </a:solidFill>
                <a:latin typeface="Merriweather Sans Light"/>
                <a:ea typeface="Merriweather Sans Light"/>
                <a:cs typeface="Merriweather Sans Light"/>
                <a:sym typeface="Merriweather Sans Light"/>
              </a:endParaRPr>
            </a:p>
          </p:txBody>
        </p:sp>
        <p:sp>
          <p:nvSpPr>
            <p:cNvPr id="569" name="Google Shape;569;g20c3e328327_0_904"/>
            <p:cNvSpPr/>
            <p:nvPr/>
          </p:nvSpPr>
          <p:spPr>
            <a:xfrm>
              <a:off x="1233923" y="1225061"/>
              <a:ext cx="1815000" cy="608100"/>
            </a:xfrm>
            <a:prstGeom prst="rect">
              <a:avLst/>
            </a:prstGeom>
            <a:solidFill>
              <a:schemeClr val="lt1"/>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1D7E74"/>
                  </a:solidFill>
                  <a:latin typeface="Merriweather Sans"/>
                  <a:ea typeface="Merriweather Sans"/>
                  <a:cs typeface="Merriweather Sans"/>
                  <a:sym typeface="Merriweather Sans"/>
                </a:rPr>
                <a:t>Quantitative Befragung</a:t>
              </a:r>
              <a:endParaRPr b="1" i="0" sz="1600" u="none" cap="none" strike="noStrike">
                <a:solidFill>
                  <a:srgbClr val="1D7E74"/>
                </a:solidFill>
                <a:latin typeface="Merriweather Sans"/>
                <a:ea typeface="Merriweather Sans"/>
                <a:cs typeface="Merriweather Sans"/>
                <a:sym typeface="Merriweather Sans"/>
              </a:endParaRPr>
            </a:p>
          </p:txBody>
        </p:sp>
      </p:grpSp>
      <p:grpSp>
        <p:nvGrpSpPr>
          <p:cNvPr id="570" name="Google Shape;570;g20c3e328327_0_904"/>
          <p:cNvGrpSpPr/>
          <p:nvPr/>
        </p:nvGrpSpPr>
        <p:grpSpPr>
          <a:xfrm>
            <a:off x="7532300" y="1640710"/>
            <a:ext cx="3315846" cy="4948342"/>
            <a:chOff x="1118221" y="283725"/>
            <a:chExt cx="2090829" cy="4076400"/>
          </a:xfrm>
        </p:grpSpPr>
        <p:sp>
          <p:nvSpPr>
            <p:cNvPr id="571" name="Google Shape;571;g20c3e328327_0_904"/>
            <p:cNvSpPr/>
            <p:nvPr/>
          </p:nvSpPr>
          <p:spPr>
            <a:xfrm>
              <a:off x="1178650" y="283725"/>
              <a:ext cx="2030400" cy="4076400"/>
            </a:xfrm>
            <a:prstGeom prst="rect">
              <a:avLst/>
            </a:prstGeom>
            <a:solidFill>
              <a:srgbClr val="8BBA91">
                <a:alpha val="67058"/>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g20c3e328327_0_904"/>
            <p:cNvSpPr/>
            <p:nvPr/>
          </p:nvSpPr>
          <p:spPr>
            <a:xfrm>
              <a:off x="1118221" y="341751"/>
              <a:ext cx="2030400" cy="1578900"/>
            </a:xfrm>
            <a:prstGeom prst="rect">
              <a:avLst/>
            </a:prstGeom>
            <a:solidFill>
              <a:schemeClr val="lt1"/>
            </a:solidFill>
            <a:ln cap="flat" cmpd="sng" w="19050">
              <a:solidFill>
                <a:srgbClr val="1D7E74"/>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20c3e328327_0_904"/>
            <p:cNvSpPr/>
            <p:nvPr/>
          </p:nvSpPr>
          <p:spPr>
            <a:xfrm>
              <a:off x="1233923" y="1225061"/>
              <a:ext cx="1815000" cy="608100"/>
            </a:xfrm>
            <a:prstGeom prst="rect">
              <a:avLst/>
            </a:prstGeom>
            <a:solidFill>
              <a:schemeClr val="lt1"/>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1D7E74"/>
                  </a:solidFill>
                  <a:latin typeface="Merriweather Sans"/>
                  <a:ea typeface="Merriweather Sans"/>
                  <a:cs typeface="Merriweather Sans"/>
                  <a:sym typeface="Merriweather Sans"/>
                </a:rPr>
                <a:t>Triangulation der Ergebnisse</a:t>
              </a:r>
              <a:endParaRPr b="1" i="0" sz="1600" u="none" cap="none" strike="noStrike">
                <a:solidFill>
                  <a:srgbClr val="1D7E74"/>
                </a:solidFill>
                <a:latin typeface="Merriweather Sans"/>
                <a:ea typeface="Merriweather Sans"/>
                <a:cs typeface="Merriweather Sans"/>
                <a:sym typeface="Merriweather Sans"/>
              </a:endParaRPr>
            </a:p>
          </p:txBody>
        </p:sp>
        <p:sp>
          <p:nvSpPr>
            <p:cNvPr id="574" name="Google Shape;574;g20c3e328327_0_904"/>
            <p:cNvSpPr/>
            <p:nvPr/>
          </p:nvSpPr>
          <p:spPr>
            <a:xfrm>
              <a:off x="1233850" y="470600"/>
              <a:ext cx="1815000" cy="675000"/>
            </a:xfrm>
            <a:prstGeom prst="rect">
              <a:avLst/>
            </a:prstGeom>
            <a:solidFill>
              <a:schemeClr val="lt1"/>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5300"/>
                <a:buFont typeface="Arial"/>
                <a:buNone/>
              </a:pPr>
              <a:r>
                <a:rPr b="1" i="0" lang="en-US" sz="5300" u="none" cap="none" strike="noStrike">
                  <a:solidFill>
                    <a:srgbClr val="1D7E74"/>
                  </a:solidFill>
                  <a:latin typeface="Roboto"/>
                  <a:ea typeface="Roboto"/>
                  <a:cs typeface="Roboto"/>
                  <a:sym typeface="Roboto"/>
                </a:rPr>
                <a:t>&gt; 365 </a:t>
              </a:r>
              <a:endParaRPr b="0" i="0" sz="5300" u="none" cap="none" strike="noStrike">
                <a:solidFill>
                  <a:srgbClr val="1D7E74"/>
                </a:solidFill>
                <a:latin typeface="Roboto Thin"/>
                <a:ea typeface="Roboto Thin"/>
                <a:cs typeface="Roboto Thin"/>
                <a:sym typeface="Roboto Thin"/>
              </a:endParaRPr>
            </a:p>
          </p:txBody>
        </p:sp>
        <p:sp>
          <p:nvSpPr>
            <p:cNvPr id="575" name="Google Shape;575;g20c3e328327_0_904"/>
            <p:cNvSpPr/>
            <p:nvPr/>
          </p:nvSpPr>
          <p:spPr>
            <a:xfrm rot="5400000">
              <a:off x="1969091" y="1930049"/>
              <a:ext cx="389100" cy="278100"/>
            </a:xfrm>
            <a:prstGeom prst="rightArrow">
              <a:avLst>
                <a:gd fmla="val 34239" name="adj1"/>
                <a:gd fmla="val 57035" name="adj2"/>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20c3e328327_0_904"/>
            <p:cNvSpPr/>
            <p:nvPr/>
          </p:nvSpPr>
          <p:spPr>
            <a:xfrm>
              <a:off x="1118300" y="2305033"/>
              <a:ext cx="2030400" cy="1979100"/>
            </a:xfrm>
            <a:prstGeom prst="rect">
              <a:avLst/>
            </a:prstGeom>
            <a:solidFill>
              <a:srgbClr val="77C198"/>
            </a:solidFill>
            <a:ln>
              <a:noFill/>
            </a:ln>
          </p:spPr>
          <p:txBody>
            <a:bodyPr anchorCtr="0" anchor="t" bIns="121900" lIns="121900" spcFirstLastPara="1" rIns="121900" wrap="square" tIns="121900">
              <a:noAutofit/>
            </a:bodyPr>
            <a:lstStyle/>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über 365 </a:t>
              </a:r>
              <a:r>
                <a:rPr b="0" i="0" lang="en-US" sz="1200" u="none" cap="none" strike="noStrike">
                  <a:solidFill>
                    <a:srgbClr val="FFFFFF"/>
                  </a:solidFill>
                  <a:latin typeface="Merriweather Sans Light"/>
                  <a:ea typeface="Merriweather Sans Light"/>
                  <a:cs typeface="Merriweather Sans Light"/>
                  <a:sym typeface="Merriweather Sans Light"/>
                  <a:extLst>
                    <a:ext uri="http://customooxmlschemas.google.com/">
                      <go:slidesCustomData xmlns:go="http://customooxmlschemas.google.com/" textRoundtripDataId="15"/>
                    </a:ext>
                  </a:extLst>
                </a:rPr>
                <a:t>verschiedene</a:t>
              </a:r>
              <a:r>
                <a:rPr b="0" i="0" lang="en-US" sz="1200" u="none" cap="none" strike="noStrike">
                  <a:solidFill>
                    <a:srgbClr val="FFFFFF"/>
                  </a:solidFill>
                  <a:latin typeface="Merriweather Sans Light"/>
                  <a:ea typeface="Merriweather Sans Light"/>
                  <a:cs typeface="Merriweather Sans Light"/>
                  <a:sym typeface="Merriweather Sans Light"/>
                </a:rPr>
                <a:t> Analysen</a:t>
              </a:r>
              <a:endParaRPr b="0" i="0" sz="1200" u="none" cap="none" strike="noStrike">
                <a:solidFill>
                  <a:srgbClr val="FFFFFF"/>
                </a:solidFill>
                <a:latin typeface="Merriweather Sans Light"/>
                <a:ea typeface="Merriweather Sans Light"/>
                <a:cs typeface="Merriweather Sans Light"/>
                <a:sym typeface="Merriweather Sans Light"/>
              </a:endParaRPr>
            </a:p>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Inhaltliche Textanalyse, Regressions-, Cluster-, Faktoren- und andere Analysen </a:t>
              </a:r>
              <a:endParaRPr b="0" i="0" sz="1200" u="none" cap="none" strike="noStrike">
                <a:solidFill>
                  <a:srgbClr val="FFFFFF"/>
                </a:solidFill>
                <a:latin typeface="Merriweather Sans Light"/>
                <a:ea typeface="Merriweather Sans Light"/>
                <a:cs typeface="Merriweather Sans Light"/>
                <a:sym typeface="Merriweather Sans Light"/>
              </a:endParaRPr>
            </a:p>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Entwicklung eines Digitalisierungsindex (Digi-Index)</a:t>
              </a:r>
              <a:endParaRPr b="0" i="0" sz="1200" u="none" cap="none" strike="noStrike">
                <a:solidFill>
                  <a:srgbClr val="FFFFFF"/>
                </a:solidFill>
                <a:latin typeface="Merriweather Sans Light"/>
                <a:ea typeface="Merriweather Sans Light"/>
                <a:cs typeface="Merriweather Sans Light"/>
                <a:sym typeface="Merriweather Sans Light"/>
              </a:endParaRPr>
            </a:p>
            <a:p>
              <a:pPr indent="-381000" lvl="0" marL="609600" marR="0" rtl="0" algn="l">
                <a:lnSpc>
                  <a:spcPct val="115000"/>
                </a:lnSpc>
                <a:spcBef>
                  <a:spcPts val="0"/>
                </a:spcBef>
                <a:spcAft>
                  <a:spcPts val="0"/>
                </a:spcAft>
                <a:buClr>
                  <a:srgbClr val="FFFFFF"/>
                </a:buClr>
                <a:buSzPts val="1200"/>
                <a:buFont typeface="Merriweather Sans Light"/>
                <a:buChar char="●"/>
              </a:pPr>
              <a:r>
                <a:rPr b="0" i="0" lang="en-US" sz="1200" u="none" cap="none" strike="noStrike">
                  <a:solidFill>
                    <a:srgbClr val="FFFFFF"/>
                  </a:solidFill>
                  <a:latin typeface="Merriweather Sans Light"/>
                  <a:ea typeface="Merriweather Sans Light"/>
                  <a:cs typeface="Merriweather Sans Light"/>
                  <a:sym typeface="Merriweather Sans Light"/>
                </a:rPr>
                <a:t>diverse Regressionsanalysen zur Identifikation von Einflussfaktoren</a:t>
              </a:r>
              <a:endParaRPr b="0" i="0" sz="1200" u="none" cap="none" strike="noStrike">
                <a:solidFill>
                  <a:srgbClr val="FFFFFF"/>
                </a:solidFill>
                <a:latin typeface="Merriweather Sans Light"/>
                <a:ea typeface="Merriweather Sans Light"/>
                <a:cs typeface="Merriweather Sans Light"/>
                <a:sym typeface="Merriweather Sans Ligh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FFFFFF"/>
                </a:solidFill>
                <a:latin typeface="Merriweather Sans Light"/>
                <a:ea typeface="Merriweather Sans Light"/>
                <a:cs typeface="Merriweather Sans Light"/>
                <a:sym typeface="Merriweather Sans Light"/>
              </a:endParaRPr>
            </a:p>
          </p:txBody>
        </p:sp>
      </p:grpSp>
    </p:spTree>
  </p:cSld>
  <p:clrMapOvr>
    <a:masterClrMapping/>
  </p:clrMapOvr>
  <mc:AlternateContent>
    <mc:Choice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20c3e328327_0_984"/>
          <p:cNvSpPr/>
          <p:nvPr/>
        </p:nvSpPr>
        <p:spPr>
          <a:xfrm>
            <a:off x="-332525" y="-76125"/>
            <a:ext cx="8464500" cy="6946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FFFFFF"/>
              </a:solidFill>
              <a:latin typeface="Trebuchet MS"/>
              <a:ea typeface="Trebuchet MS"/>
              <a:cs typeface="Trebuchet MS"/>
              <a:sym typeface="Trebuchet MS"/>
            </a:endParaRPr>
          </a:p>
        </p:txBody>
      </p:sp>
      <p:sp>
        <p:nvSpPr>
          <p:cNvPr id="583" name="Google Shape;583;g20c3e328327_0_984"/>
          <p:cNvSpPr/>
          <p:nvPr/>
        </p:nvSpPr>
        <p:spPr>
          <a:xfrm>
            <a:off x="8132100" y="-6150"/>
            <a:ext cx="4059900" cy="6870300"/>
          </a:xfrm>
          <a:prstGeom prst="rect">
            <a:avLst/>
          </a:pr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20c3e328327_0_984"/>
          <p:cNvSpPr/>
          <p:nvPr/>
        </p:nvSpPr>
        <p:spPr>
          <a:xfrm>
            <a:off x="8952150" y="659300"/>
            <a:ext cx="3240000" cy="1809300"/>
          </a:xfrm>
          <a:prstGeom prst="rect">
            <a:avLst/>
          </a:prstGeom>
          <a:solidFill>
            <a:srgbClr val="77C198"/>
          </a:solidFill>
          <a:ln>
            <a:noFill/>
          </a:ln>
          <a:effectLst>
            <a:outerShdw blurRad="57150" rotWithShape="0" algn="bl" dir="5400000" dist="19050">
              <a:srgbClr val="000000">
                <a:alpha val="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200"/>
              <a:buFont typeface="Arial"/>
              <a:buNone/>
            </a:pPr>
            <a:r>
              <a:rPr b="0" i="0" lang="en-US" sz="2300" u="none" cap="none" strike="noStrike">
                <a:solidFill>
                  <a:srgbClr val="FFFFFF"/>
                </a:solidFill>
                <a:latin typeface="Merriweather Sans Light"/>
                <a:ea typeface="Merriweather Sans Light"/>
                <a:cs typeface="Merriweather Sans Light"/>
                <a:sym typeface="Merriweather Sans Light"/>
              </a:rPr>
              <a:t>Konstrukt</a:t>
            </a:r>
            <a:br>
              <a:rPr b="0" i="0" lang="en-US" sz="2300" u="none" cap="none" strike="noStrike">
                <a:solidFill>
                  <a:srgbClr val="FFFFFF"/>
                </a:solidFill>
                <a:latin typeface="Merriweather Sans Light"/>
                <a:ea typeface="Merriweather Sans Light"/>
                <a:cs typeface="Merriweather Sans Light"/>
                <a:sym typeface="Merriweather Sans Light"/>
              </a:rPr>
            </a:br>
            <a:r>
              <a:rPr b="0" i="1" lang="en-US" sz="2300" u="none" cap="none" strike="noStrike">
                <a:solidFill>
                  <a:srgbClr val="FFFFFF"/>
                </a:solidFill>
                <a:latin typeface="Merriweather Sans Light"/>
                <a:ea typeface="Merriweather Sans Light"/>
                <a:cs typeface="Merriweather Sans Light"/>
                <a:sym typeface="Merriweather Sans Light"/>
              </a:rPr>
              <a:t>Digitalisierungsindex</a:t>
            </a:r>
            <a:endParaRPr b="0" i="1" sz="2300" u="none" cap="none" strike="noStrike">
              <a:solidFill>
                <a:srgbClr val="FFFFFF"/>
              </a:solidFill>
              <a:latin typeface="Merriweather Sans Light"/>
              <a:ea typeface="Merriweather Sans Light"/>
              <a:cs typeface="Merriweather Sans Light"/>
              <a:sym typeface="Merriweather Sans Light"/>
            </a:endParaRPr>
          </a:p>
        </p:txBody>
      </p:sp>
      <p:sp>
        <p:nvSpPr>
          <p:cNvPr id="585" name="Google Shape;585;g20c3e328327_0_984"/>
          <p:cNvSpPr txBox="1"/>
          <p:nvPr>
            <p:ph type="title"/>
          </p:nvPr>
        </p:nvSpPr>
        <p:spPr>
          <a:xfrm>
            <a:off x="630000" y="537075"/>
            <a:ext cx="7454100" cy="886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rgbClr val="1A3743"/>
              </a:buClr>
              <a:buSzPts val="3200"/>
              <a:buFont typeface="Avenir"/>
              <a:buNone/>
            </a:pPr>
            <a:r>
              <a:rPr lang="en-US" sz="2300"/>
              <a:t>Digitalisierungsgrad messen - der Digi-Index </a:t>
            </a:r>
            <a:endParaRPr sz="3200"/>
          </a:p>
          <a:p>
            <a:pPr indent="0" lvl="0" marL="0" rtl="0" algn="l">
              <a:lnSpc>
                <a:spcPct val="115000"/>
              </a:lnSpc>
              <a:spcBef>
                <a:spcPts val="0"/>
              </a:spcBef>
              <a:spcAft>
                <a:spcPts val="0"/>
              </a:spcAft>
              <a:buClr>
                <a:srgbClr val="1A3743"/>
              </a:buClr>
              <a:buSzPts val="3200"/>
              <a:buFont typeface="Avenir"/>
              <a:buNone/>
            </a:pPr>
            <a:r>
              <a:rPr b="0" lang="en-US" sz="1800">
                <a:solidFill>
                  <a:srgbClr val="66BB8F"/>
                </a:solidFill>
                <a:latin typeface="Merriweather Sans Light"/>
                <a:ea typeface="Merriweather Sans Light"/>
                <a:cs typeface="Merriweather Sans Light"/>
                <a:sym typeface="Merriweather Sans Light"/>
              </a:rPr>
              <a:t>Ergebnisse </a:t>
            </a:r>
            <a:endParaRPr b="0" sz="1800">
              <a:solidFill>
                <a:srgbClr val="66BB8F"/>
              </a:solidFill>
              <a:latin typeface="Merriweather Sans Light"/>
              <a:ea typeface="Merriweather Sans Light"/>
              <a:cs typeface="Merriweather Sans Light"/>
              <a:sym typeface="Merriweather Sans Light"/>
            </a:endParaRPr>
          </a:p>
        </p:txBody>
      </p:sp>
      <p:sp>
        <p:nvSpPr>
          <p:cNvPr id="586" name="Google Shape;586;g20c3e328327_0_984"/>
          <p:cNvSpPr txBox="1"/>
          <p:nvPr/>
        </p:nvSpPr>
        <p:spPr>
          <a:xfrm>
            <a:off x="628650" y="2025225"/>
            <a:ext cx="7344300" cy="1109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0"/>
              </a:spcBef>
              <a:spcAft>
                <a:spcPts val="0"/>
              </a:spcAft>
              <a:buClr>
                <a:schemeClr val="accent2"/>
              </a:buClr>
              <a:buSzPts val="1600"/>
              <a:buFont typeface="Merriweather Sans"/>
              <a:buChar char="●"/>
            </a:pPr>
            <a:r>
              <a:rPr b="0" i="0" lang="en-US" sz="1600" u="none" cap="none" strike="noStrike">
                <a:solidFill>
                  <a:srgbClr val="003948"/>
                </a:solidFill>
                <a:latin typeface="Merriweather Sans Light"/>
                <a:ea typeface="Merriweather Sans Light"/>
                <a:cs typeface="Merriweather Sans Light"/>
                <a:sym typeface="Merriweather Sans Light"/>
              </a:rPr>
              <a:t>xxx</a:t>
            </a:r>
            <a:endParaRPr b="0" i="0" sz="1600" u="none" cap="none" strike="noStrike">
              <a:solidFill>
                <a:schemeClr val="accent2"/>
              </a:solidFill>
              <a:latin typeface="Merriweather Sans"/>
              <a:ea typeface="Merriweather Sans"/>
              <a:cs typeface="Merriweather Sans"/>
              <a:sym typeface="Merriweather Sans"/>
            </a:endParaRPr>
          </a:p>
          <a:p>
            <a:pPr indent="0" lvl="0" marL="457200" marR="0" rtl="0" algn="l">
              <a:lnSpc>
                <a:spcPct val="100000"/>
              </a:lnSpc>
              <a:spcBef>
                <a:spcPts val="0"/>
              </a:spcBef>
              <a:spcAft>
                <a:spcPts val="0"/>
              </a:spcAft>
              <a:buClr>
                <a:srgbClr val="000000"/>
              </a:buClr>
              <a:buSzPts val="1000"/>
              <a:buFont typeface="Arial"/>
              <a:buNone/>
            </a:pPr>
            <a:r>
              <a:t/>
            </a:r>
            <a:endParaRPr b="0" i="1"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15000"/>
              </a:lnSpc>
              <a:spcBef>
                <a:spcPts val="800"/>
              </a:spcBef>
              <a:spcAft>
                <a:spcPts val="0"/>
              </a:spcAft>
              <a:buClr>
                <a:srgbClr val="000000"/>
              </a:buClr>
              <a:buSzPts val="1400"/>
              <a:buFont typeface="Arial"/>
              <a:buNone/>
            </a:pPr>
            <a:r>
              <a:t/>
            </a:r>
            <a:endParaRPr b="0" i="0" sz="1400" u="none" cap="none" strike="noStrike">
              <a:solidFill>
                <a:srgbClr val="000000"/>
              </a:solidFill>
              <a:latin typeface="Merriweather Sans Light"/>
              <a:ea typeface="Merriweather Sans Light"/>
              <a:cs typeface="Merriweather Sans Light"/>
              <a:sym typeface="Merriweather Sans Light"/>
            </a:endParaRPr>
          </a:p>
        </p:txBody>
      </p:sp>
      <p:pic>
        <p:nvPicPr>
          <p:cNvPr id="587" name="Google Shape;587;g20c3e328327_0_984"/>
          <p:cNvPicPr preferRelativeResize="0"/>
          <p:nvPr/>
        </p:nvPicPr>
        <p:blipFill rotWithShape="1">
          <a:blip r:embed="rId3">
            <a:alphaModFix/>
          </a:blip>
          <a:srcRect b="0" l="6366" r="7367" t="0"/>
          <a:stretch/>
        </p:blipFill>
        <p:spPr>
          <a:xfrm>
            <a:off x="0" y="202986"/>
            <a:ext cx="8134349" cy="6667312"/>
          </a:xfrm>
          <a:prstGeom prst="rect">
            <a:avLst/>
          </a:prstGeom>
          <a:noFill/>
          <a:ln>
            <a:noFill/>
          </a:ln>
        </p:spPr>
      </p:pic>
    </p:spTree>
  </p:cSld>
  <p:clrMapOvr>
    <a:masterClrMapping/>
  </p:clrMapOvr>
  <mc:AlternateContent>
    <mc:Choice Requires="p14">
      <p:transition p14:dur="250">
        <p:fade/>
      </p:transition>
    </mc:Choice>
    <mc:Fallback>
      <p:transition>
        <p:fade/>
      </p:transition>
    </mc:Fallback>
  </mc:AlternateContent>
</p:sld>
</file>

<file path=ppt/theme/theme1.xml><?xml version="1.0" encoding="utf-8"?>
<a:theme xmlns:a="http://schemas.openxmlformats.org/drawingml/2006/main" xmlns:r="http://schemas.openxmlformats.org/officeDocument/2006/relationships" name="Rwanda Development Board Grid 16:9">
  <a:themeElements>
    <a:clrScheme name="Custom 3">
      <a:dk1>
        <a:srgbClr val="575757"/>
      </a:dk1>
      <a:lt1>
        <a:srgbClr val="FFFFFF"/>
      </a:lt1>
      <a:dk2>
        <a:srgbClr val="0E5D7F"/>
      </a:dk2>
      <a:lt2>
        <a:srgbClr val="F2F2F2"/>
      </a:lt2>
      <a:accent1>
        <a:srgbClr val="083448"/>
      </a:accent1>
      <a:accent2>
        <a:srgbClr val="0D5271"/>
      </a:accent2>
      <a:accent3>
        <a:srgbClr val="FFC010"/>
      </a:accent3>
      <a:accent4>
        <a:srgbClr val="3EB5EA"/>
      </a:accent4>
      <a:accent5>
        <a:srgbClr val="6E6F73"/>
      </a:accent5>
      <a:accent6>
        <a:srgbClr val="E00070"/>
      </a:accent6>
      <a:hlink>
        <a:srgbClr val="006CB7"/>
      </a:hlink>
      <a:folHlink>
        <a:srgbClr val="099B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CG 2015">
      <a:dk1>
        <a:srgbClr val="6E6F73"/>
      </a:dk1>
      <a:lt1>
        <a:srgbClr val="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Christian Gottas</dc:creator>
</cp:coreProperties>
</file>